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88" r:id="rId7"/>
    <p:sldId id="261" r:id="rId8"/>
    <p:sldId id="287" r:id="rId9"/>
    <p:sldId id="289" r:id="rId10"/>
    <p:sldId id="271" r:id="rId11"/>
    <p:sldId id="272" r:id="rId12"/>
    <p:sldId id="273" r:id="rId13"/>
    <p:sldId id="275" r:id="rId14"/>
    <p:sldId id="274" r:id="rId15"/>
    <p:sldId id="262" r:id="rId16"/>
    <p:sldId id="263" r:id="rId17"/>
    <p:sldId id="264" r:id="rId18"/>
    <p:sldId id="265" r:id="rId19"/>
    <p:sldId id="266" r:id="rId20"/>
    <p:sldId id="267" r:id="rId21"/>
    <p:sldId id="268" r:id="rId22"/>
    <p:sldId id="269" r:id="rId23"/>
    <p:sldId id="283" r:id="rId24"/>
    <p:sldId id="284" r:id="rId25"/>
    <p:sldId id="270" r:id="rId26"/>
    <p:sldId id="277" r:id="rId27"/>
    <p:sldId id="276" r:id="rId28"/>
    <p:sldId id="278" r:id="rId29"/>
    <p:sldId id="279" r:id="rId30"/>
    <p:sldId id="280" r:id="rId31"/>
    <p:sldId id="286" r:id="rId32"/>
    <p:sldId id="285" r:id="rId33"/>
    <p:sldId id="281" r:id="rId34"/>
    <p:sldId id="28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732B49-AA28-4830-BF09-C25BA49012B8}"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41EFD-B753-4E87-AF9D-708A03C3BCE7}" type="slidenum">
              <a:rPr lang="en-US" smtClean="0"/>
              <a:t>‹#›</a:t>
            </a:fld>
            <a:endParaRPr lang="en-US"/>
          </a:p>
        </p:txBody>
      </p:sp>
    </p:spTree>
    <p:extLst>
      <p:ext uri="{BB962C8B-B14F-4D97-AF65-F5344CB8AC3E}">
        <p14:creationId xmlns:p14="http://schemas.microsoft.com/office/powerpoint/2010/main" val="1098837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32B49-AA28-4830-BF09-C25BA49012B8}"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41EFD-B753-4E87-AF9D-708A03C3BCE7}" type="slidenum">
              <a:rPr lang="en-US" smtClean="0"/>
              <a:t>‹#›</a:t>
            </a:fld>
            <a:endParaRPr lang="en-US"/>
          </a:p>
        </p:txBody>
      </p:sp>
    </p:spTree>
    <p:extLst>
      <p:ext uri="{BB962C8B-B14F-4D97-AF65-F5344CB8AC3E}">
        <p14:creationId xmlns:p14="http://schemas.microsoft.com/office/powerpoint/2010/main" val="392048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32B49-AA28-4830-BF09-C25BA49012B8}"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41EFD-B753-4E87-AF9D-708A03C3BCE7}" type="slidenum">
              <a:rPr lang="en-US" smtClean="0"/>
              <a:t>‹#›</a:t>
            </a:fld>
            <a:endParaRPr lang="en-US"/>
          </a:p>
        </p:txBody>
      </p:sp>
    </p:spTree>
    <p:extLst>
      <p:ext uri="{BB962C8B-B14F-4D97-AF65-F5344CB8AC3E}">
        <p14:creationId xmlns:p14="http://schemas.microsoft.com/office/powerpoint/2010/main" val="1667186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32B49-AA28-4830-BF09-C25BA49012B8}"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41EFD-B753-4E87-AF9D-708A03C3BCE7}" type="slidenum">
              <a:rPr lang="en-US" smtClean="0"/>
              <a:t>‹#›</a:t>
            </a:fld>
            <a:endParaRPr lang="en-US"/>
          </a:p>
        </p:txBody>
      </p:sp>
    </p:spTree>
    <p:extLst>
      <p:ext uri="{BB962C8B-B14F-4D97-AF65-F5344CB8AC3E}">
        <p14:creationId xmlns:p14="http://schemas.microsoft.com/office/powerpoint/2010/main" val="3799287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732B49-AA28-4830-BF09-C25BA49012B8}"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41EFD-B753-4E87-AF9D-708A03C3BCE7}" type="slidenum">
              <a:rPr lang="en-US" smtClean="0"/>
              <a:t>‹#›</a:t>
            </a:fld>
            <a:endParaRPr lang="en-US"/>
          </a:p>
        </p:txBody>
      </p:sp>
    </p:spTree>
    <p:extLst>
      <p:ext uri="{BB962C8B-B14F-4D97-AF65-F5344CB8AC3E}">
        <p14:creationId xmlns:p14="http://schemas.microsoft.com/office/powerpoint/2010/main" val="584013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732B49-AA28-4830-BF09-C25BA49012B8}"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41EFD-B753-4E87-AF9D-708A03C3BCE7}" type="slidenum">
              <a:rPr lang="en-US" smtClean="0"/>
              <a:t>‹#›</a:t>
            </a:fld>
            <a:endParaRPr lang="en-US"/>
          </a:p>
        </p:txBody>
      </p:sp>
    </p:spTree>
    <p:extLst>
      <p:ext uri="{BB962C8B-B14F-4D97-AF65-F5344CB8AC3E}">
        <p14:creationId xmlns:p14="http://schemas.microsoft.com/office/powerpoint/2010/main" val="131964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732B49-AA28-4830-BF09-C25BA49012B8}" type="datetimeFigureOut">
              <a:rPr lang="en-US" smtClean="0"/>
              <a:t>5/3/2017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941EFD-B753-4E87-AF9D-708A03C3BCE7}" type="slidenum">
              <a:rPr lang="en-US" smtClean="0"/>
              <a:t>‹#›</a:t>
            </a:fld>
            <a:endParaRPr lang="en-US"/>
          </a:p>
        </p:txBody>
      </p:sp>
    </p:spTree>
    <p:extLst>
      <p:ext uri="{BB962C8B-B14F-4D97-AF65-F5344CB8AC3E}">
        <p14:creationId xmlns:p14="http://schemas.microsoft.com/office/powerpoint/2010/main" val="394794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732B49-AA28-4830-BF09-C25BA49012B8}" type="datetimeFigureOut">
              <a:rPr lang="en-US" smtClean="0"/>
              <a:t>5/3/2017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941EFD-B753-4E87-AF9D-708A03C3BCE7}" type="slidenum">
              <a:rPr lang="en-US" smtClean="0"/>
              <a:t>‹#›</a:t>
            </a:fld>
            <a:endParaRPr lang="en-US"/>
          </a:p>
        </p:txBody>
      </p:sp>
    </p:spTree>
    <p:extLst>
      <p:ext uri="{BB962C8B-B14F-4D97-AF65-F5344CB8AC3E}">
        <p14:creationId xmlns:p14="http://schemas.microsoft.com/office/powerpoint/2010/main" val="1719391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32B49-AA28-4830-BF09-C25BA49012B8}" type="datetimeFigureOut">
              <a:rPr lang="en-US" smtClean="0"/>
              <a:t>5/3/2017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941EFD-B753-4E87-AF9D-708A03C3BCE7}" type="slidenum">
              <a:rPr lang="en-US" smtClean="0"/>
              <a:t>‹#›</a:t>
            </a:fld>
            <a:endParaRPr lang="en-US"/>
          </a:p>
        </p:txBody>
      </p:sp>
    </p:spTree>
    <p:extLst>
      <p:ext uri="{BB962C8B-B14F-4D97-AF65-F5344CB8AC3E}">
        <p14:creationId xmlns:p14="http://schemas.microsoft.com/office/powerpoint/2010/main" val="148083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732B49-AA28-4830-BF09-C25BA49012B8}"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41EFD-B753-4E87-AF9D-708A03C3BCE7}" type="slidenum">
              <a:rPr lang="en-US" smtClean="0"/>
              <a:t>‹#›</a:t>
            </a:fld>
            <a:endParaRPr lang="en-US"/>
          </a:p>
        </p:txBody>
      </p:sp>
    </p:spTree>
    <p:extLst>
      <p:ext uri="{BB962C8B-B14F-4D97-AF65-F5344CB8AC3E}">
        <p14:creationId xmlns:p14="http://schemas.microsoft.com/office/powerpoint/2010/main" val="300807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732B49-AA28-4830-BF09-C25BA49012B8}"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41EFD-B753-4E87-AF9D-708A03C3BCE7}" type="slidenum">
              <a:rPr lang="en-US" smtClean="0"/>
              <a:t>‹#›</a:t>
            </a:fld>
            <a:endParaRPr lang="en-US"/>
          </a:p>
        </p:txBody>
      </p:sp>
    </p:spTree>
    <p:extLst>
      <p:ext uri="{BB962C8B-B14F-4D97-AF65-F5344CB8AC3E}">
        <p14:creationId xmlns:p14="http://schemas.microsoft.com/office/powerpoint/2010/main" val="6757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32B49-AA28-4830-BF09-C25BA49012B8}" type="datetimeFigureOut">
              <a:rPr lang="en-US" smtClean="0"/>
              <a:t>5/3/2017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41EFD-B753-4E87-AF9D-708A03C3BCE7}" type="slidenum">
              <a:rPr lang="en-US" smtClean="0"/>
              <a:t>‹#›</a:t>
            </a:fld>
            <a:endParaRPr lang="en-US"/>
          </a:p>
        </p:txBody>
      </p:sp>
    </p:spTree>
    <p:extLst>
      <p:ext uri="{BB962C8B-B14F-4D97-AF65-F5344CB8AC3E}">
        <p14:creationId xmlns:p14="http://schemas.microsoft.com/office/powerpoint/2010/main" val="2335115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rmAutofit fontScale="90000"/>
          </a:bodyPr>
          <a:lstStyle/>
          <a:p>
            <a:r>
              <a:rPr lang="en-US" sz="6600" b="1" smtClean="0"/>
              <a:t>14.Waves </a:t>
            </a:r>
            <a:r>
              <a:rPr lang="en-US" sz="6600" b="1" dirty="0"/>
              <a:t>Superposition</a:t>
            </a:r>
          </a:p>
        </p:txBody>
      </p:sp>
      <p:sp>
        <p:nvSpPr>
          <p:cNvPr id="3" name="Subtitle 2"/>
          <p:cNvSpPr>
            <a:spLocks noGrp="1"/>
          </p:cNvSpPr>
          <p:nvPr>
            <p:ph type="subTitle" idx="1"/>
          </p:nvPr>
        </p:nvSpPr>
        <p:spPr>
          <a:xfrm>
            <a:off x="762000" y="3048000"/>
            <a:ext cx="7620000" cy="1752600"/>
          </a:xfrm>
        </p:spPr>
        <p:txBody>
          <a:bodyPr>
            <a:normAutofit fontScale="70000" lnSpcReduction="20000"/>
          </a:bodyPr>
          <a:lstStyle/>
          <a:p>
            <a:pPr marL="457200" indent="-457200" algn="l">
              <a:buFont typeface="Arial" charset="0"/>
              <a:buChar char="•"/>
            </a:pPr>
            <a:r>
              <a:rPr lang="en-US" b="1" dirty="0" smtClean="0">
                <a:solidFill>
                  <a:schemeClr val="tx1"/>
                </a:solidFill>
              </a:rPr>
              <a:t>The principle of superposition of waves</a:t>
            </a:r>
          </a:p>
          <a:p>
            <a:pPr marL="457200" indent="-457200" algn="l">
              <a:buFont typeface="Arial" charset="0"/>
              <a:buChar char="•"/>
            </a:pPr>
            <a:r>
              <a:rPr lang="en-US" b="1" dirty="0" smtClean="0">
                <a:solidFill>
                  <a:schemeClr val="tx1"/>
                </a:solidFill>
              </a:rPr>
              <a:t>Diffraction of waves</a:t>
            </a:r>
          </a:p>
          <a:p>
            <a:pPr marL="457200" indent="-457200" algn="l">
              <a:buFont typeface="Arial" charset="0"/>
              <a:buChar char="•"/>
            </a:pPr>
            <a:r>
              <a:rPr lang="en-US" b="1" dirty="0" smtClean="0">
                <a:solidFill>
                  <a:schemeClr val="tx1"/>
                </a:solidFill>
              </a:rPr>
              <a:t>Interference</a:t>
            </a:r>
          </a:p>
          <a:p>
            <a:pPr marL="457200" indent="-457200" algn="l">
              <a:buFont typeface="Arial" charset="0"/>
              <a:buChar char="•"/>
            </a:pPr>
            <a:r>
              <a:rPr lang="en-US" b="1" dirty="0" smtClean="0">
                <a:solidFill>
                  <a:schemeClr val="tx1"/>
                </a:solidFill>
              </a:rPr>
              <a:t>The Young double-slit experiment</a:t>
            </a:r>
          </a:p>
          <a:p>
            <a:pPr marL="457200" indent="-457200" algn="l">
              <a:buFont typeface="Arial" charset="0"/>
              <a:buChar char="•"/>
            </a:pPr>
            <a:r>
              <a:rPr lang="en-US" b="1" dirty="0" smtClean="0">
                <a:solidFill>
                  <a:schemeClr val="tx1"/>
                </a:solidFill>
              </a:rPr>
              <a:t>Diffraction gratings</a:t>
            </a:r>
            <a:endParaRPr lang="en-US" b="1" dirty="0">
              <a:solidFill>
                <a:schemeClr val="tx1"/>
              </a:solidFill>
            </a:endParaRPr>
          </a:p>
        </p:txBody>
      </p:sp>
    </p:spTree>
    <p:extLst>
      <p:ext uri="{BB962C8B-B14F-4D97-AF65-F5344CB8AC3E}">
        <p14:creationId xmlns:p14="http://schemas.microsoft.com/office/powerpoint/2010/main" val="1282858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- 1</a:t>
            </a:r>
            <a:endParaRPr lang="en-US" dirty="0"/>
          </a:p>
        </p:txBody>
      </p:sp>
      <p:sp>
        <p:nvSpPr>
          <p:cNvPr id="4" name="Content Placeholder 3"/>
          <p:cNvSpPr>
            <a:spLocks noGrp="1"/>
          </p:cNvSpPr>
          <p:nvPr>
            <p:ph idx="1"/>
          </p:nvPr>
        </p:nvSpPr>
        <p:spPr/>
        <p:txBody>
          <a:bodyPr>
            <a:normAutofit fontScale="85000" lnSpcReduction="20000"/>
          </a:bodyPr>
          <a:lstStyle/>
          <a:p>
            <a:r>
              <a:rPr lang="en-US" dirty="0"/>
              <a:t>The principle of superposition states that when two or more waves meet at a point, the resultant displacement is the algebraic sum of the displacements of the individual waves.</a:t>
            </a:r>
          </a:p>
          <a:p>
            <a:r>
              <a:rPr lang="en-US" dirty="0"/>
              <a:t> </a:t>
            </a:r>
          </a:p>
          <a:p>
            <a:r>
              <a:rPr lang="en-US" dirty="0"/>
              <a:t>When waves pass through a slit, they may be diffracted so that they spread out into the space beyond. </a:t>
            </a:r>
          </a:p>
          <a:p>
            <a:r>
              <a:rPr lang="en-US" dirty="0"/>
              <a:t>The diffraction effect is greatest when the wavelength of the waves is similar to the width of the gap.</a:t>
            </a:r>
          </a:p>
          <a:p>
            <a:r>
              <a:rPr lang="en-US" dirty="0"/>
              <a:t> </a:t>
            </a:r>
          </a:p>
          <a:p>
            <a:r>
              <a:rPr lang="en-US" dirty="0"/>
              <a:t>Interference is the superposition of waves from two coherent sources. </a:t>
            </a:r>
          </a:p>
        </p:txBody>
      </p:sp>
    </p:spTree>
    <p:extLst>
      <p:ext uri="{BB962C8B-B14F-4D97-AF65-F5344CB8AC3E}">
        <p14:creationId xmlns:p14="http://schemas.microsoft.com/office/powerpoint/2010/main" val="3418342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- 2</a:t>
            </a:r>
            <a:endParaRPr lang="en-US" dirty="0"/>
          </a:p>
        </p:txBody>
      </p:sp>
      <p:sp>
        <p:nvSpPr>
          <p:cNvPr id="3" name="Content Placeholder 2"/>
          <p:cNvSpPr>
            <a:spLocks noGrp="1"/>
          </p:cNvSpPr>
          <p:nvPr>
            <p:ph idx="1"/>
          </p:nvPr>
        </p:nvSpPr>
        <p:spPr/>
        <p:txBody>
          <a:bodyPr/>
          <a:lstStyle/>
          <a:p>
            <a:r>
              <a:rPr lang="en-US" dirty="0"/>
              <a:t>Two sources are coherent when they emit waves that have a constant phase difference. (This can only happen if the waves have the same frequency or wavelength.)</a:t>
            </a:r>
          </a:p>
          <a:p>
            <a:r>
              <a:rPr lang="en-US" dirty="0"/>
              <a:t> </a:t>
            </a:r>
            <a:r>
              <a:rPr lang="en-US" dirty="0" smtClean="0"/>
              <a:t>For </a:t>
            </a:r>
            <a:r>
              <a:rPr lang="en-US" dirty="0"/>
              <a:t>constructive interference the path distance is a whole number of wavelengths:</a:t>
            </a:r>
          </a:p>
          <a:p>
            <a:r>
              <a:rPr lang="en-US" dirty="0"/>
              <a:t>path difference = 0, λ, 2λ, 3λ, etc. </a:t>
            </a:r>
            <a:r>
              <a:rPr lang="en-US" dirty="0" smtClean="0"/>
              <a:t>or</a:t>
            </a:r>
          </a:p>
          <a:p>
            <a:r>
              <a:rPr lang="en-US" dirty="0"/>
              <a:t>path difference = </a:t>
            </a:r>
            <a:r>
              <a:rPr lang="en-US" dirty="0" err="1"/>
              <a:t>nλ</a:t>
            </a:r>
            <a:endParaRPr lang="en-US" dirty="0"/>
          </a:p>
          <a:p>
            <a:endParaRPr lang="en-US" dirty="0"/>
          </a:p>
          <a:p>
            <a:endParaRPr lang="en-US" dirty="0"/>
          </a:p>
        </p:txBody>
      </p:sp>
    </p:spTree>
    <p:extLst>
      <p:ext uri="{BB962C8B-B14F-4D97-AF65-F5344CB8AC3E}">
        <p14:creationId xmlns:p14="http://schemas.microsoft.com/office/powerpoint/2010/main" val="2051739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- 3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For destructive interference the path difference is an odd number of half wavelengths:</a:t>
                </a:r>
              </a:p>
              <a:p>
                <a:r>
                  <a:rPr lang="en-US" dirty="0"/>
                  <a:t>path difference = </a:t>
                </a:r>
                <a14:m>
                  <m:oMath xmlns:m="http://schemas.openxmlformats.org/officeDocument/2006/math">
                    <m:f>
                      <m:fPr>
                        <m:ctrlPr>
                          <a:rPr lang="en-US" i="1">
                            <a:latin typeface="Cambria Math"/>
                          </a:rPr>
                        </m:ctrlPr>
                      </m:fPr>
                      <m:num>
                        <m:r>
                          <a:rPr lang="en-US" i="1">
                            <a:latin typeface="Cambria Math"/>
                          </a:rPr>
                          <m:t>1</m:t>
                        </m:r>
                      </m:num>
                      <m:den>
                        <m:r>
                          <a:rPr lang="en-US" i="1">
                            <a:latin typeface="Cambria Math"/>
                          </a:rPr>
                          <m:t>2</m:t>
                        </m:r>
                      </m:den>
                    </m:f>
                    <m:r>
                      <m:rPr>
                        <m:sty m:val="p"/>
                      </m:rPr>
                      <a:rPr lang="en-US">
                        <a:latin typeface="Cambria Math"/>
                      </a:rPr>
                      <m:t>λ</m:t>
                    </m:r>
                  </m:oMath>
                </a14:m>
                <a:r>
                  <a:rPr lang="en-US" dirty="0"/>
                  <a:t>, </a:t>
                </a:r>
                <a14:m>
                  <m:oMath xmlns:m="http://schemas.openxmlformats.org/officeDocument/2006/math">
                    <m:r>
                      <a:rPr lang="en-US" i="1">
                        <a:latin typeface="Cambria Math"/>
                      </a:rPr>
                      <m:t>1</m:t>
                    </m:r>
                    <m:f>
                      <m:fPr>
                        <m:ctrlPr>
                          <a:rPr lang="en-US" i="1">
                            <a:latin typeface="Cambria Math"/>
                          </a:rPr>
                        </m:ctrlPr>
                      </m:fPr>
                      <m:num>
                        <m:r>
                          <a:rPr lang="en-US" i="1">
                            <a:latin typeface="Cambria Math"/>
                          </a:rPr>
                          <m:t>1</m:t>
                        </m:r>
                      </m:num>
                      <m:den>
                        <m:r>
                          <a:rPr lang="en-US" i="1">
                            <a:latin typeface="Cambria Math"/>
                          </a:rPr>
                          <m:t>2</m:t>
                        </m:r>
                      </m:den>
                    </m:f>
                    <m:r>
                      <m:rPr>
                        <m:sty m:val="p"/>
                      </m:rPr>
                      <a:rPr lang="en-US">
                        <a:latin typeface="Cambria Math"/>
                      </a:rPr>
                      <m:t>λ</m:t>
                    </m:r>
                  </m:oMath>
                </a14:m>
                <a:r>
                  <a:rPr lang="en-US" dirty="0"/>
                  <a:t>, </a:t>
                </a:r>
                <a14:m>
                  <m:oMath xmlns:m="http://schemas.openxmlformats.org/officeDocument/2006/math">
                    <m:r>
                      <a:rPr lang="en-US" i="1">
                        <a:latin typeface="Cambria Math"/>
                      </a:rPr>
                      <m:t>2</m:t>
                    </m:r>
                    <m:f>
                      <m:fPr>
                        <m:ctrlPr>
                          <a:rPr lang="en-US" i="1">
                            <a:latin typeface="Cambria Math"/>
                          </a:rPr>
                        </m:ctrlPr>
                      </m:fPr>
                      <m:num>
                        <m:r>
                          <a:rPr lang="en-US" i="1">
                            <a:latin typeface="Cambria Math"/>
                          </a:rPr>
                          <m:t>1</m:t>
                        </m:r>
                      </m:num>
                      <m:den>
                        <m:r>
                          <a:rPr lang="en-US" i="1">
                            <a:latin typeface="Cambria Math"/>
                          </a:rPr>
                          <m:t>2</m:t>
                        </m:r>
                      </m:den>
                    </m:f>
                    <m:r>
                      <m:rPr>
                        <m:sty m:val="p"/>
                      </m:rPr>
                      <a:rPr lang="en-US">
                        <a:latin typeface="Cambria Math"/>
                      </a:rPr>
                      <m:t>λ</m:t>
                    </m:r>
                  </m:oMath>
                </a14:m>
                <a:r>
                  <a:rPr lang="en-US" dirty="0"/>
                  <a:t>, etc. or</a:t>
                </a:r>
              </a:p>
              <a:p>
                <a:r>
                  <a:rPr lang="en-US" dirty="0"/>
                  <a:t>path difference = </a:t>
                </a:r>
                <a14:m>
                  <m:oMath xmlns:m="http://schemas.openxmlformats.org/officeDocument/2006/math">
                    <m:d>
                      <m:dPr>
                        <m:ctrlPr>
                          <a:rPr lang="en-US" i="1">
                            <a:latin typeface="Cambria Math"/>
                          </a:rPr>
                        </m:ctrlPr>
                      </m:dPr>
                      <m:e>
                        <m:r>
                          <a:rPr lang="en-US" i="1">
                            <a:latin typeface="Cambria Math"/>
                          </a:rPr>
                          <m:t>𝑛</m:t>
                        </m:r>
                        <m:r>
                          <a:rPr lang="en-US" i="1">
                            <a:latin typeface="Cambria Math"/>
                          </a:rPr>
                          <m:t>+</m:t>
                        </m:r>
                        <m:f>
                          <m:fPr>
                            <m:ctrlPr>
                              <a:rPr lang="en-US" i="1">
                                <a:latin typeface="Cambria Math"/>
                              </a:rPr>
                            </m:ctrlPr>
                          </m:fPr>
                          <m:num>
                            <m:r>
                              <a:rPr lang="en-US" i="1">
                                <a:latin typeface="Cambria Math"/>
                              </a:rPr>
                              <m:t>1</m:t>
                            </m:r>
                          </m:num>
                          <m:den>
                            <m:r>
                              <a:rPr lang="en-US" i="1">
                                <a:latin typeface="Cambria Math"/>
                              </a:rPr>
                              <m:t>2</m:t>
                            </m:r>
                          </m:den>
                        </m:f>
                      </m:e>
                    </m:d>
                    <m:r>
                      <m:rPr>
                        <m:sty m:val="p"/>
                      </m:rPr>
                      <a:rPr lang="en-US">
                        <a:latin typeface="Cambria Math"/>
                      </a:rPr>
                      <m:t>λ</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3944232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- 4</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r>
                  <a:rPr lang="en-US" dirty="0"/>
                  <a:t>When light passes through a double slit, it is diffracted and an interference pattern of equally spaced light and dark fringes is observed. </a:t>
                </a:r>
              </a:p>
              <a:p>
                <a:r>
                  <a:rPr lang="en-US" dirty="0"/>
                  <a:t>This can be used to determine the wavelength of light using the equation:</a:t>
                </a:r>
              </a:p>
              <a:p>
                <a14:m>
                  <m:oMath xmlns:m="http://schemas.openxmlformats.org/officeDocument/2006/math">
                    <m:r>
                      <m:rPr>
                        <m:sty m:val="p"/>
                      </m:rPr>
                      <a:rPr lang="en-US">
                        <a:latin typeface="Cambria Math"/>
                      </a:rPr>
                      <m:t>λ</m:t>
                    </m:r>
                    <m:r>
                      <a:rPr lang="en-US">
                        <a:latin typeface="Cambria Math"/>
                      </a:rPr>
                      <m:t>= </m:t>
                    </m:r>
                    <m:f>
                      <m:fPr>
                        <m:ctrlPr>
                          <a:rPr lang="en-US" i="1">
                            <a:latin typeface="Cambria Math"/>
                          </a:rPr>
                        </m:ctrlPr>
                      </m:fPr>
                      <m:num>
                        <m:r>
                          <a:rPr lang="en-US" i="1">
                            <a:latin typeface="Cambria Math"/>
                          </a:rPr>
                          <m:t>𝑎𝑥</m:t>
                        </m:r>
                      </m:num>
                      <m:den>
                        <m:r>
                          <a:rPr lang="en-US" i="1">
                            <a:latin typeface="Cambria Math"/>
                          </a:rPr>
                          <m:t>𝐷</m:t>
                        </m:r>
                      </m:den>
                    </m:f>
                  </m:oMath>
                </a14:m>
                <a:endParaRPr lang="en-US" dirty="0"/>
              </a:p>
              <a:p>
                <a:r>
                  <a:rPr lang="en-US" dirty="0"/>
                  <a:t>This equation can be used for all waves, including sound and microwaves.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481" t="-1617" r="-1556"/>
                </a:stretch>
              </a:blipFill>
            </p:spPr>
            <p:txBody>
              <a:bodyPr/>
              <a:lstStyle/>
              <a:p>
                <a:r>
                  <a:rPr lang="en-US">
                    <a:noFill/>
                  </a:rPr>
                  <a:t> </a:t>
                </a:r>
              </a:p>
            </p:txBody>
          </p:sp>
        </mc:Fallback>
      </mc:AlternateContent>
    </p:spTree>
    <p:extLst>
      <p:ext uri="{BB962C8B-B14F-4D97-AF65-F5344CB8AC3E}">
        <p14:creationId xmlns:p14="http://schemas.microsoft.com/office/powerpoint/2010/main" val="178517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- 5</a:t>
            </a:r>
            <a:endParaRPr lang="en-US" dirty="0"/>
          </a:p>
        </p:txBody>
      </p:sp>
      <p:sp>
        <p:nvSpPr>
          <p:cNvPr id="3" name="Content Placeholder 2"/>
          <p:cNvSpPr>
            <a:spLocks noGrp="1"/>
          </p:cNvSpPr>
          <p:nvPr>
            <p:ph idx="1"/>
          </p:nvPr>
        </p:nvSpPr>
        <p:spPr/>
        <p:txBody>
          <a:bodyPr/>
          <a:lstStyle/>
          <a:p>
            <a:r>
              <a:rPr lang="en-US" dirty="0"/>
              <a:t>A diffraction grating diffracts light at its many slits or lines.</a:t>
            </a:r>
          </a:p>
          <a:p>
            <a:r>
              <a:rPr lang="en-US" dirty="0"/>
              <a:t>The diffracted light interferes in the space beyond the grating.</a:t>
            </a:r>
          </a:p>
          <a:p>
            <a:r>
              <a:rPr lang="en-US" dirty="0"/>
              <a:t>The equation for a diffraction grating is:</a:t>
            </a:r>
          </a:p>
          <a:p>
            <a:r>
              <a:rPr lang="en-US" dirty="0"/>
              <a:t>d sin θ = </a:t>
            </a:r>
            <a:r>
              <a:rPr lang="en-US" dirty="0" err="1"/>
              <a:t>nλ</a:t>
            </a:r>
            <a:endParaRPr lang="en-US" dirty="0"/>
          </a:p>
          <a:p>
            <a:r>
              <a:rPr lang="en-US" dirty="0"/>
              <a:t> </a:t>
            </a:r>
          </a:p>
          <a:p>
            <a:endParaRPr lang="en-US" dirty="0"/>
          </a:p>
        </p:txBody>
      </p:sp>
    </p:spTree>
    <p:extLst>
      <p:ext uri="{BB962C8B-B14F-4D97-AF65-F5344CB8AC3E}">
        <p14:creationId xmlns:p14="http://schemas.microsoft.com/office/powerpoint/2010/main" val="1498376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1.1.14</a:t>
            </a:r>
            <a:endParaRPr lang="en-US" dirty="0"/>
          </a:p>
        </p:txBody>
      </p:sp>
      <p:sp>
        <p:nvSpPr>
          <p:cNvPr id="3" name="Content Placeholder 2"/>
          <p:cNvSpPr>
            <a:spLocks noGrp="1"/>
          </p:cNvSpPr>
          <p:nvPr>
            <p:ph idx="1"/>
          </p:nvPr>
        </p:nvSpPr>
        <p:spPr/>
        <p:txBody>
          <a:bodyPr>
            <a:normAutofit fontScale="92500" lnSpcReduction="20000"/>
          </a:bodyPr>
          <a:lstStyle/>
          <a:p>
            <a:r>
              <a:rPr lang="en-US" dirty="0"/>
              <a:t>1.1.14. On graph paper, draw two ‘triangular’ waves like those shown in Figure 14.4. </a:t>
            </a:r>
          </a:p>
          <a:p>
            <a:r>
              <a:rPr lang="en-US" dirty="0"/>
              <a:t>(These are easier to work with than sinusoidal waves.)  </a:t>
            </a:r>
          </a:p>
          <a:p>
            <a:r>
              <a:rPr lang="en-US" dirty="0"/>
              <a:t>One should have wavelength 8 cm and amplitude 2 cm; the other wavelength 16 cm and amplitude 3 cm.</a:t>
            </a:r>
          </a:p>
          <a:p>
            <a:r>
              <a:rPr lang="en-US" dirty="0"/>
              <a:t>Use the principle of superposition of waves to determine the resultant displacement at suitable point along the waves, and draw the complete resultant wave.</a:t>
            </a:r>
          </a:p>
          <a:p>
            <a:endParaRPr lang="en-US" dirty="0"/>
          </a:p>
        </p:txBody>
      </p:sp>
    </p:spTree>
    <p:extLst>
      <p:ext uri="{BB962C8B-B14F-4D97-AF65-F5344CB8AC3E}">
        <p14:creationId xmlns:p14="http://schemas.microsoft.com/office/powerpoint/2010/main" val="2800606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2.1.14</a:t>
            </a:r>
            <a:endParaRPr lang="en-US" dirty="0"/>
          </a:p>
        </p:txBody>
      </p:sp>
      <p:sp>
        <p:nvSpPr>
          <p:cNvPr id="3" name="Content Placeholder 2"/>
          <p:cNvSpPr>
            <a:spLocks noGrp="1"/>
          </p:cNvSpPr>
          <p:nvPr>
            <p:ph idx="1"/>
          </p:nvPr>
        </p:nvSpPr>
        <p:spPr/>
        <p:txBody>
          <a:bodyPr/>
          <a:lstStyle/>
          <a:p>
            <a:r>
              <a:rPr lang="en-US" dirty="0"/>
              <a:t>2.1.14. A microwave oven (Figure 14.9) uses microwaves of 12.5 cm. The front door of the oven is made of glass with a metal grid inside; the gaps in the grid are few millimeters across. </a:t>
            </a:r>
          </a:p>
          <a:p>
            <a:r>
              <a:rPr lang="en-US" dirty="0"/>
              <a:t>Explain how this design allows us to see the food inside the oven, while microwaves are not allowed to escape into the kitchen (where they might cook us).</a:t>
            </a:r>
          </a:p>
          <a:p>
            <a:endParaRPr lang="en-US" dirty="0"/>
          </a:p>
        </p:txBody>
      </p:sp>
    </p:spTree>
    <p:extLst>
      <p:ext uri="{BB962C8B-B14F-4D97-AF65-F5344CB8AC3E}">
        <p14:creationId xmlns:p14="http://schemas.microsoft.com/office/powerpoint/2010/main" val="656773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3.1.14</a:t>
            </a:r>
            <a:endParaRPr lang="en-US" dirty="0"/>
          </a:p>
        </p:txBody>
      </p:sp>
      <p:sp>
        <p:nvSpPr>
          <p:cNvPr id="3" name="Content Placeholder 2"/>
          <p:cNvSpPr>
            <a:spLocks noGrp="1"/>
          </p:cNvSpPr>
          <p:nvPr>
            <p:ph idx="1"/>
          </p:nvPr>
        </p:nvSpPr>
        <p:spPr/>
        <p:txBody>
          <a:bodyPr/>
          <a:lstStyle/>
          <a:p>
            <a:r>
              <a:rPr lang="en-US" dirty="0"/>
              <a:t>3.1.14. Explain why the two loudspeakers must produce sounds of precisely the same frequency if we are to hear the effects of interference. </a:t>
            </a:r>
          </a:p>
          <a:p>
            <a:endParaRPr lang="en-US" dirty="0"/>
          </a:p>
        </p:txBody>
      </p:sp>
    </p:spTree>
    <p:extLst>
      <p:ext uri="{BB962C8B-B14F-4D97-AF65-F5344CB8AC3E}">
        <p14:creationId xmlns:p14="http://schemas.microsoft.com/office/powerpoint/2010/main" val="1155740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4.1.14</a:t>
            </a:r>
            <a:endParaRPr lang="en-US" dirty="0"/>
          </a:p>
        </p:txBody>
      </p:sp>
      <p:sp>
        <p:nvSpPr>
          <p:cNvPr id="3" name="Content Placeholder 2"/>
          <p:cNvSpPr>
            <a:spLocks noGrp="1"/>
          </p:cNvSpPr>
          <p:nvPr>
            <p:ph idx="1"/>
          </p:nvPr>
        </p:nvSpPr>
        <p:spPr/>
        <p:txBody>
          <a:bodyPr/>
          <a:lstStyle/>
          <a:p>
            <a:r>
              <a:rPr lang="en-US" dirty="0"/>
              <a:t>4.1.14. Look at the experiment arrangement shown in Figure 14.17. Suppose that the microwave probe is placed at a point of low intensity in the interference pattern. What do you predict will happen if one of the gaps in the barrier is now blocked?</a:t>
            </a:r>
          </a:p>
          <a:p>
            <a:endParaRPr lang="en-US" dirty="0"/>
          </a:p>
        </p:txBody>
      </p:sp>
    </p:spTree>
    <p:extLst>
      <p:ext uri="{BB962C8B-B14F-4D97-AF65-F5344CB8AC3E}">
        <p14:creationId xmlns:p14="http://schemas.microsoft.com/office/powerpoint/2010/main" val="1932627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5.1.14</a:t>
            </a:r>
            <a:endParaRPr lang="en-US" dirty="0"/>
          </a:p>
        </p:txBody>
      </p:sp>
      <p:sp>
        <p:nvSpPr>
          <p:cNvPr id="3" name="Content Placeholder 2"/>
          <p:cNvSpPr>
            <a:spLocks noGrp="1"/>
          </p:cNvSpPr>
          <p:nvPr>
            <p:ph idx="1"/>
          </p:nvPr>
        </p:nvSpPr>
        <p:spPr/>
        <p:txBody>
          <a:bodyPr>
            <a:normAutofit fontScale="92500" lnSpcReduction="20000"/>
          </a:bodyPr>
          <a:lstStyle/>
          <a:p>
            <a:r>
              <a:rPr lang="en-US" dirty="0"/>
              <a:t>5.1.14. Draw sketches of displacement against time to illustrate the following:</a:t>
            </a:r>
          </a:p>
          <a:p>
            <a:r>
              <a:rPr lang="en-US" dirty="0"/>
              <a:t>a. two waves having the same amplitude and in phase with one another.</a:t>
            </a:r>
          </a:p>
          <a:p>
            <a:r>
              <a:rPr lang="en-US" dirty="0"/>
              <a:t>b. two waves having the same amplitude and with a phase difference of 90 degrees. </a:t>
            </a:r>
          </a:p>
          <a:p>
            <a:r>
              <a:rPr lang="en-US" dirty="0"/>
              <a:t>c. two waves initially in phase but with slightly different wavelengths. </a:t>
            </a:r>
          </a:p>
          <a:p>
            <a:r>
              <a:rPr lang="en-US" dirty="0"/>
              <a:t>Use your sketches to explain why two coherent sources of waves are needed to observe interference. </a:t>
            </a:r>
          </a:p>
          <a:p>
            <a:endParaRPr lang="en-US" dirty="0"/>
          </a:p>
        </p:txBody>
      </p:sp>
    </p:spTree>
    <p:extLst>
      <p:ext uri="{BB962C8B-B14F-4D97-AF65-F5344CB8AC3E}">
        <p14:creationId xmlns:p14="http://schemas.microsoft.com/office/powerpoint/2010/main" val="225285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principle of superposition </a:t>
            </a:r>
            <a:br>
              <a:rPr lang="en-US" dirty="0" smtClean="0"/>
            </a:br>
            <a:r>
              <a:rPr lang="en-US" dirty="0" smtClean="0"/>
              <a:t>of waves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endParaRPr lang="en-US" dirty="0"/>
              </a:p>
              <a:p>
                <a:endParaRPr lang="en-US" dirty="0"/>
              </a:p>
              <a:p>
                <a:r>
                  <a:rPr lang="en-US" dirty="0"/>
                  <a:t>We use the principle of linearity which allows us to add the waves.</a:t>
                </a:r>
              </a:p>
              <a:p>
                <a:r>
                  <a:rPr lang="en-US" dirty="0"/>
                  <a:t>Most of the time, we will be dealing with the waves of the same </a:t>
                </a:r>
                <a:r>
                  <a:rPr lang="en-US" dirty="0" smtClean="0"/>
                  <a:t>amplitudes and frequencies.</a:t>
                </a:r>
                <a:endParaRPr lang="en-US" dirty="0"/>
              </a:p>
              <a:p>
                <a:r>
                  <a:rPr lang="en-US" dirty="0"/>
                  <a:t> </a:t>
                </a:r>
              </a:p>
              <a:p>
                <a14:m>
                  <m:oMath xmlns:m="http://schemas.openxmlformats.org/officeDocument/2006/math">
                    <m:r>
                      <a:rPr lang="en-US" i="1">
                        <a:latin typeface="Cambria Math"/>
                      </a:rPr>
                      <m:t>𝐴</m:t>
                    </m:r>
                    <m:func>
                      <m:funcPr>
                        <m:ctrlPr>
                          <a:rPr lang="en-US" i="1">
                            <a:latin typeface="Cambria Math"/>
                          </a:rPr>
                        </m:ctrlPr>
                      </m:funcPr>
                      <m:fName>
                        <m:r>
                          <m:rPr>
                            <m:sty m:val="p"/>
                          </m:rPr>
                          <a:rPr lang="en-US">
                            <a:latin typeface="Cambria Math"/>
                          </a:rPr>
                          <m:t>sin</m:t>
                        </m:r>
                      </m:fName>
                      <m:e>
                        <m:d>
                          <m:dPr>
                            <m:ctrlPr>
                              <a:rPr lang="en-US" i="1">
                                <a:latin typeface="Cambria Math"/>
                              </a:rPr>
                            </m:ctrlPr>
                          </m:dPr>
                          <m:e>
                            <m:r>
                              <a:rPr lang="en-US" i="1">
                                <a:latin typeface="Cambria Math"/>
                              </a:rPr>
                              <m:t>𝛼</m:t>
                            </m:r>
                          </m:e>
                        </m:d>
                        <m:r>
                          <a:rPr lang="en-US" i="1">
                            <a:latin typeface="Cambria Math"/>
                          </a:rPr>
                          <m:t>+</m:t>
                        </m:r>
                        <m:r>
                          <a:rPr lang="en-US" i="1">
                            <a:latin typeface="Cambria Math"/>
                          </a:rPr>
                          <m:t>𝐴</m:t>
                        </m:r>
                        <m:func>
                          <m:funcPr>
                            <m:ctrlPr>
                              <a:rPr lang="en-US" i="1">
                                <a:latin typeface="Cambria Math"/>
                              </a:rPr>
                            </m:ctrlPr>
                          </m:funcPr>
                          <m:fName>
                            <m:r>
                              <m:rPr>
                                <m:sty m:val="p"/>
                              </m:rPr>
                              <a:rPr lang="en-US">
                                <a:latin typeface="Cambria Math"/>
                              </a:rPr>
                              <m:t>sin</m:t>
                            </m:r>
                          </m:fName>
                          <m:e>
                            <m:d>
                              <m:dPr>
                                <m:ctrlPr>
                                  <a:rPr lang="en-US" i="1">
                                    <a:latin typeface="Cambria Math"/>
                                  </a:rPr>
                                </m:ctrlPr>
                              </m:dPr>
                              <m:e>
                                <m:r>
                                  <a:rPr lang="en-US" i="1">
                                    <a:latin typeface="Cambria Math"/>
                                  </a:rPr>
                                  <m:t>𝛽</m:t>
                                </m:r>
                              </m:e>
                            </m:d>
                          </m:e>
                        </m:func>
                      </m:e>
                    </m:func>
                    <m:r>
                      <a:rPr lang="en-US" i="1">
                        <a:latin typeface="Cambria Math"/>
                      </a:rPr>
                      <m:t>=2</m:t>
                    </m:r>
                    <m:r>
                      <a:rPr lang="en-US" i="1">
                        <a:latin typeface="Cambria Math"/>
                      </a:rPr>
                      <m:t>𝐴</m:t>
                    </m:r>
                    <m:func>
                      <m:funcPr>
                        <m:ctrlPr>
                          <a:rPr lang="en-US" i="1">
                            <a:latin typeface="Cambria Math"/>
                          </a:rPr>
                        </m:ctrlPr>
                      </m:funcPr>
                      <m:fName>
                        <m:func>
                          <m:funcPr>
                            <m:ctrlPr>
                              <a:rPr lang="en-US" i="1">
                                <a:latin typeface="Cambria Math"/>
                              </a:rPr>
                            </m:ctrlPr>
                          </m:funcPr>
                          <m:fName>
                            <m:r>
                              <m:rPr>
                                <m:sty m:val="p"/>
                              </m:rPr>
                              <a:rPr lang="en-US">
                                <a:latin typeface="Cambria Math"/>
                              </a:rPr>
                              <m:t>cos</m:t>
                            </m:r>
                          </m:fName>
                          <m:e>
                            <m:d>
                              <m:dPr>
                                <m:ctrlPr>
                                  <a:rPr lang="en-US" i="1">
                                    <a:latin typeface="Cambria Math"/>
                                  </a:rPr>
                                </m:ctrlPr>
                              </m:dPr>
                              <m:e>
                                <m:f>
                                  <m:fPr>
                                    <m:ctrlPr>
                                      <a:rPr lang="en-US" i="1">
                                        <a:latin typeface="Cambria Math"/>
                                      </a:rPr>
                                    </m:ctrlPr>
                                  </m:fPr>
                                  <m:num>
                                    <m:r>
                                      <a:rPr lang="en-US" i="1">
                                        <a:latin typeface="Cambria Math"/>
                                      </a:rPr>
                                      <m:t>𝛼</m:t>
                                    </m:r>
                                    <m:r>
                                      <a:rPr lang="en-US" i="1">
                                        <a:latin typeface="Cambria Math"/>
                                      </a:rPr>
                                      <m:t>−</m:t>
                                    </m:r>
                                    <m:r>
                                      <a:rPr lang="en-US" i="1">
                                        <a:latin typeface="Cambria Math"/>
                                      </a:rPr>
                                      <m:t>𝛽</m:t>
                                    </m:r>
                                  </m:num>
                                  <m:den>
                                    <m:r>
                                      <a:rPr lang="en-US" i="1">
                                        <a:latin typeface="Cambria Math"/>
                                      </a:rPr>
                                      <m:t>2</m:t>
                                    </m:r>
                                  </m:den>
                                </m:f>
                              </m:e>
                            </m:d>
                          </m:e>
                        </m:func>
                        <m:r>
                          <m:rPr>
                            <m:sty m:val="p"/>
                          </m:rPr>
                          <a:rPr lang="en-US">
                            <a:latin typeface="Cambria Math"/>
                          </a:rPr>
                          <m:t>sin</m:t>
                        </m:r>
                      </m:fName>
                      <m:e>
                        <m:d>
                          <m:dPr>
                            <m:ctrlPr>
                              <a:rPr lang="en-US" i="1">
                                <a:latin typeface="Cambria Math"/>
                              </a:rPr>
                            </m:ctrlPr>
                          </m:dPr>
                          <m:e>
                            <m:f>
                              <m:fPr>
                                <m:ctrlPr>
                                  <a:rPr lang="en-US" i="1">
                                    <a:latin typeface="Cambria Math"/>
                                  </a:rPr>
                                </m:ctrlPr>
                              </m:fPr>
                              <m:num>
                                <m:r>
                                  <a:rPr lang="en-US" i="1">
                                    <a:latin typeface="Cambria Math"/>
                                  </a:rPr>
                                  <m:t>𝛼</m:t>
                                </m:r>
                                <m:r>
                                  <a:rPr lang="en-US" i="1">
                                    <a:latin typeface="Cambria Math"/>
                                  </a:rPr>
                                  <m:t>+</m:t>
                                </m:r>
                                <m:r>
                                  <a:rPr lang="en-US" i="1">
                                    <a:latin typeface="Cambria Math"/>
                                  </a:rPr>
                                  <m:t>𝛽</m:t>
                                </m:r>
                              </m:num>
                              <m:den>
                                <m:r>
                                  <a:rPr lang="en-US" i="1">
                                    <a:latin typeface="Cambria Math"/>
                                  </a:rPr>
                                  <m:t>2</m:t>
                                </m:r>
                              </m:den>
                            </m:f>
                          </m:e>
                        </m:d>
                      </m:e>
                    </m:func>
                  </m:oMath>
                </a14:m>
                <a:endParaRPr lang="en-US" dirty="0"/>
              </a:p>
              <a:p>
                <a:r>
                  <a:rPr lang="en-US" dirty="0"/>
                  <a:t>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481"/>
                </a:stretch>
              </a:blipFill>
            </p:spPr>
            <p:txBody>
              <a:bodyPr/>
              <a:lstStyle/>
              <a:p>
                <a:r>
                  <a:rPr lang="en-US">
                    <a:noFill/>
                  </a:rPr>
                  <a:t> </a:t>
                </a:r>
              </a:p>
            </p:txBody>
          </p:sp>
        </mc:Fallback>
      </mc:AlternateContent>
    </p:spTree>
    <p:extLst>
      <p:ext uri="{BB962C8B-B14F-4D97-AF65-F5344CB8AC3E}">
        <p14:creationId xmlns:p14="http://schemas.microsoft.com/office/powerpoint/2010/main" val="3065729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6.1.14</a:t>
            </a:r>
            <a:endParaRPr lang="en-US" dirty="0"/>
          </a:p>
        </p:txBody>
      </p:sp>
      <p:sp>
        <p:nvSpPr>
          <p:cNvPr id="3" name="Content Placeholder 2"/>
          <p:cNvSpPr>
            <a:spLocks noGrp="1"/>
          </p:cNvSpPr>
          <p:nvPr>
            <p:ph idx="1"/>
          </p:nvPr>
        </p:nvSpPr>
        <p:spPr/>
        <p:txBody>
          <a:bodyPr/>
          <a:lstStyle/>
          <a:p>
            <a:r>
              <a:rPr lang="en-US" dirty="0"/>
              <a:t>6.1.14. Consider points D and E on the screen, where BC = CD = DE. State and explain what you would expect to observe at D and E.</a:t>
            </a:r>
          </a:p>
          <a:p>
            <a:endParaRPr lang="en-US" dirty="0"/>
          </a:p>
        </p:txBody>
      </p:sp>
    </p:spTree>
    <p:extLst>
      <p:ext uri="{BB962C8B-B14F-4D97-AF65-F5344CB8AC3E}">
        <p14:creationId xmlns:p14="http://schemas.microsoft.com/office/powerpoint/2010/main" val="2463937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7.1.14</a:t>
            </a:r>
            <a:endParaRPr lang="en-US" dirty="0"/>
          </a:p>
        </p:txBody>
      </p:sp>
      <p:sp>
        <p:nvSpPr>
          <p:cNvPr id="3" name="Content Placeholder 2"/>
          <p:cNvSpPr>
            <a:spLocks noGrp="1"/>
          </p:cNvSpPr>
          <p:nvPr>
            <p:ph idx="1"/>
          </p:nvPr>
        </p:nvSpPr>
        <p:spPr/>
        <p:txBody>
          <a:bodyPr/>
          <a:lstStyle/>
          <a:p>
            <a:r>
              <a:rPr lang="en-US" dirty="0"/>
              <a:t>7.1.14. If the student in Worked example 1 moved the screen to a distance of 4.8 m from the slits, what would the fringe separation become? </a:t>
            </a:r>
          </a:p>
          <a:p>
            <a:endParaRPr lang="en-US" dirty="0"/>
          </a:p>
        </p:txBody>
      </p:sp>
    </p:spTree>
    <p:extLst>
      <p:ext uri="{BB962C8B-B14F-4D97-AF65-F5344CB8AC3E}">
        <p14:creationId xmlns:p14="http://schemas.microsoft.com/office/powerpoint/2010/main" val="975934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8.1.14</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8.1.14. </a:t>
                </a:r>
              </a:p>
              <a:p>
                <a:r>
                  <a:rPr lang="en-US" dirty="0"/>
                  <a:t>Use </a:t>
                </a:r>
                <a14:m>
                  <m:oMath xmlns:m="http://schemas.openxmlformats.org/officeDocument/2006/math">
                    <m:r>
                      <m:rPr>
                        <m:sty m:val="p"/>
                      </m:rPr>
                      <a:rPr lang="en-US">
                        <a:latin typeface="Cambria Math"/>
                      </a:rPr>
                      <m:t>λ</m:t>
                    </m:r>
                    <m:r>
                      <a:rPr lang="en-US">
                        <a:latin typeface="Cambria Math"/>
                      </a:rPr>
                      <m:t>= </m:t>
                    </m:r>
                    <m:f>
                      <m:fPr>
                        <m:ctrlPr>
                          <a:rPr lang="en-US" i="1">
                            <a:latin typeface="Cambria Math"/>
                          </a:rPr>
                        </m:ctrlPr>
                      </m:fPr>
                      <m:num>
                        <m:r>
                          <a:rPr lang="en-US" i="1">
                            <a:latin typeface="Cambria Math"/>
                          </a:rPr>
                          <m:t>𝑎𝑥</m:t>
                        </m:r>
                      </m:num>
                      <m:den>
                        <m:r>
                          <a:rPr lang="en-US" i="1">
                            <a:latin typeface="Cambria Math"/>
                          </a:rPr>
                          <m:t>𝐷</m:t>
                        </m:r>
                      </m:den>
                    </m:f>
                  </m:oMath>
                </a14:m>
                <a:r>
                  <a:rPr lang="en-US" dirty="0"/>
                  <a:t> </a:t>
                </a:r>
              </a:p>
              <a:p>
                <a:r>
                  <a:rPr lang="en-US" dirty="0"/>
                  <a:t>to explain the following observations:</a:t>
                </a:r>
              </a:p>
              <a:p>
                <a:r>
                  <a:rPr lang="en-US" dirty="0"/>
                  <a:t>a. With the slits closer together, the fringes are further apart.</a:t>
                </a:r>
              </a:p>
              <a:p>
                <a:r>
                  <a:rPr lang="en-US" dirty="0"/>
                  <a:t>b. Interference fringes for blue light are closer together than for red light. </a:t>
                </a:r>
              </a:p>
              <a:p>
                <a:r>
                  <a:rPr lang="en-US" dirty="0"/>
                  <a:t>c. In an experiment to measure the wavelength of light, it is desirable to have the screen as far from the slits as possible.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481" t="-3504" r="-2370" b="-539"/>
                </a:stretch>
              </a:blipFill>
            </p:spPr>
            <p:txBody>
              <a:bodyPr/>
              <a:lstStyle/>
              <a:p>
                <a:r>
                  <a:rPr lang="en-US">
                    <a:noFill/>
                  </a:rPr>
                  <a:t> </a:t>
                </a:r>
              </a:p>
            </p:txBody>
          </p:sp>
        </mc:Fallback>
      </mc:AlternateContent>
    </p:spTree>
    <p:extLst>
      <p:ext uri="{BB962C8B-B14F-4D97-AF65-F5344CB8AC3E}">
        <p14:creationId xmlns:p14="http://schemas.microsoft.com/office/powerpoint/2010/main" val="1242276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t>
            </a:r>
            <a:r>
              <a:rPr lang="en-US" dirty="0"/>
              <a:t>1.9.14</a:t>
            </a:r>
          </a:p>
        </p:txBody>
      </p:sp>
      <p:sp>
        <p:nvSpPr>
          <p:cNvPr id="3" name="Content Placeholder 2"/>
          <p:cNvSpPr>
            <a:spLocks noGrp="1"/>
          </p:cNvSpPr>
          <p:nvPr>
            <p:ph idx="1"/>
          </p:nvPr>
        </p:nvSpPr>
        <p:spPr/>
        <p:txBody>
          <a:bodyPr/>
          <a:lstStyle/>
          <a:p>
            <a:pPr marL="0" indent="0">
              <a:buNone/>
            </a:pPr>
            <a:r>
              <a:rPr lang="en-US" dirty="0"/>
              <a:t>1.9.14. Yellow sodium light of wavelength 589 nm is used in the Young double-slit experiment. The slit separation is 0.20 mm, and the screen is places 1.20 m from the slits. Calculate the separation of neighboring fringes formed on the screen. </a:t>
            </a:r>
          </a:p>
        </p:txBody>
      </p:sp>
    </p:spTree>
    <p:extLst>
      <p:ext uri="{BB962C8B-B14F-4D97-AF65-F5344CB8AC3E}">
        <p14:creationId xmlns:p14="http://schemas.microsoft.com/office/powerpoint/2010/main" val="3520297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t>
            </a:r>
            <a:r>
              <a:rPr lang="en-US" dirty="0"/>
              <a:t>10.1.14</a:t>
            </a:r>
          </a:p>
        </p:txBody>
      </p:sp>
      <p:sp>
        <p:nvSpPr>
          <p:cNvPr id="3" name="Content Placeholder 2"/>
          <p:cNvSpPr>
            <a:spLocks noGrp="1"/>
          </p:cNvSpPr>
          <p:nvPr>
            <p:ph idx="1"/>
          </p:nvPr>
        </p:nvSpPr>
        <p:spPr/>
        <p:txBody>
          <a:bodyPr/>
          <a:lstStyle/>
          <a:p>
            <a:pPr marL="0" indent="0">
              <a:buNone/>
            </a:pPr>
            <a:r>
              <a:rPr lang="en-US" dirty="0"/>
              <a:t>10.1.14. In a double-slit experiment, filters are placed in front of the white light source to investigate the effect of changing the wavelength of the light. At first a red filter was used instead (λ = 600 nm) and the fringe separation was found to be 2.40 mm. A blue filter was then used instead (λ = 450 nm). Determine the fringe separation with the blue filter.</a:t>
            </a:r>
          </a:p>
        </p:txBody>
      </p:sp>
    </p:spTree>
    <p:extLst>
      <p:ext uri="{BB962C8B-B14F-4D97-AF65-F5344CB8AC3E}">
        <p14:creationId xmlns:p14="http://schemas.microsoft.com/office/powerpoint/2010/main" val="3784329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11.1.14</a:t>
            </a:r>
            <a:endParaRPr lang="en-US" dirty="0"/>
          </a:p>
        </p:txBody>
      </p:sp>
      <p:sp>
        <p:nvSpPr>
          <p:cNvPr id="3" name="Content Placeholder 2"/>
          <p:cNvSpPr>
            <a:spLocks noGrp="1"/>
          </p:cNvSpPr>
          <p:nvPr>
            <p:ph idx="1"/>
          </p:nvPr>
        </p:nvSpPr>
        <p:spPr/>
        <p:txBody>
          <a:bodyPr/>
          <a:lstStyle/>
          <a:p>
            <a:r>
              <a:rPr lang="en-US" dirty="0"/>
              <a:t>11.1.14. Explain how the second-order maximum arises. </a:t>
            </a:r>
          </a:p>
          <a:p>
            <a:r>
              <a:rPr lang="en-US" dirty="0"/>
              <a:t>Use the term path difference in your explanation. </a:t>
            </a:r>
          </a:p>
          <a:p>
            <a:endParaRPr lang="en-US" dirty="0"/>
          </a:p>
        </p:txBody>
      </p:sp>
    </p:spTree>
    <p:extLst>
      <p:ext uri="{BB962C8B-B14F-4D97-AF65-F5344CB8AC3E}">
        <p14:creationId xmlns:p14="http://schemas.microsoft.com/office/powerpoint/2010/main" val="3894236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3.2.14</a:t>
            </a:r>
            <a:endParaRPr lang="en-US" dirty="0"/>
          </a:p>
        </p:txBody>
      </p:sp>
      <p:sp>
        <p:nvSpPr>
          <p:cNvPr id="3" name="Content Placeholder 2"/>
          <p:cNvSpPr>
            <a:spLocks noGrp="1"/>
          </p:cNvSpPr>
          <p:nvPr>
            <p:ph idx="1"/>
          </p:nvPr>
        </p:nvSpPr>
        <p:spPr/>
        <p:txBody>
          <a:bodyPr/>
          <a:lstStyle/>
          <a:p>
            <a:r>
              <a:rPr lang="en-US" dirty="0"/>
              <a:t>3.2.14. Explain why, in the remote mountainous regions, such as the Hindu Kush, radio signals from terrestrial transmitters can be received, but television reception can only be received from satellite transmissions. </a:t>
            </a:r>
          </a:p>
          <a:p>
            <a:endParaRPr lang="en-US" dirty="0"/>
          </a:p>
        </p:txBody>
      </p:sp>
    </p:spTree>
    <p:extLst>
      <p:ext uri="{BB962C8B-B14F-4D97-AF65-F5344CB8AC3E}">
        <p14:creationId xmlns:p14="http://schemas.microsoft.com/office/powerpoint/2010/main" val="3810401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4.2.14</a:t>
            </a:r>
            <a:endParaRPr lang="en-US" dirty="0"/>
          </a:p>
        </p:txBody>
      </p:sp>
      <p:sp>
        <p:nvSpPr>
          <p:cNvPr id="3" name="Content Placeholder 2"/>
          <p:cNvSpPr>
            <a:spLocks noGrp="1"/>
          </p:cNvSpPr>
          <p:nvPr>
            <p:ph idx="1"/>
          </p:nvPr>
        </p:nvSpPr>
        <p:spPr/>
        <p:txBody>
          <a:bodyPr>
            <a:normAutofit lnSpcReduction="10000"/>
          </a:bodyPr>
          <a:lstStyle/>
          <a:p>
            <a:r>
              <a:rPr lang="en-US" dirty="0"/>
              <a:t>4.2.14. </a:t>
            </a:r>
            <a:r>
              <a:rPr lang="en-US" dirty="0" err="1"/>
              <a:t>Damita</a:t>
            </a:r>
            <a:r>
              <a:rPr lang="en-US" dirty="0"/>
              <a:t> and Jamal are organizing a disco. </a:t>
            </a:r>
            <a:r>
              <a:rPr lang="en-US" dirty="0" err="1"/>
              <a:t>Damita</a:t>
            </a:r>
            <a:r>
              <a:rPr lang="en-US" dirty="0"/>
              <a:t> suggests that feeding the sound from the music center to a second loudspeaker will increase the loudness of the music. Jamal says it won’t work as there will be places where the sound will be very loud, due to constructive interference, and places where it will be much quieter, due to destructive interference. State who is correct and explain your reasoning.</a:t>
            </a:r>
          </a:p>
        </p:txBody>
      </p:sp>
    </p:spTree>
    <p:extLst>
      <p:ext uri="{BB962C8B-B14F-4D97-AF65-F5344CB8AC3E}">
        <p14:creationId xmlns:p14="http://schemas.microsoft.com/office/powerpoint/2010/main" val="860467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5.2.14</a:t>
            </a:r>
            <a:endParaRPr lang="en-US" dirty="0"/>
          </a:p>
        </p:txBody>
      </p:sp>
      <p:sp>
        <p:nvSpPr>
          <p:cNvPr id="3" name="Content Placeholder 2"/>
          <p:cNvSpPr>
            <a:spLocks noGrp="1"/>
          </p:cNvSpPr>
          <p:nvPr>
            <p:ph idx="1"/>
          </p:nvPr>
        </p:nvSpPr>
        <p:spPr/>
        <p:txBody>
          <a:bodyPr/>
          <a:lstStyle/>
          <a:p>
            <a:r>
              <a:rPr lang="en-US" dirty="0"/>
              <a:t>5.2.14. The constant frequency signal from a signal generator is fed to two loudspeakers placed 1.5 m apart. A girl, who is 8 meters away from the speakers, walks across in a line parallel to the line between the speakers. She finds that there is a distance of 1.2 m between successive spots where the sound is very quiet. Calculate the wavelength of the sound.</a:t>
            </a:r>
          </a:p>
        </p:txBody>
      </p:sp>
    </p:spTree>
    <p:extLst>
      <p:ext uri="{BB962C8B-B14F-4D97-AF65-F5344CB8AC3E}">
        <p14:creationId xmlns:p14="http://schemas.microsoft.com/office/powerpoint/2010/main" val="815399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6.2.14</a:t>
            </a:r>
            <a:endParaRPr lang="en-US" dirty="0"/>
          </a:p>
        </p:txBody>
      </p:sp>
      <p:sp>
        <p:nvSpPr>
          <p:cNvPr id="3" name="Content Placeholder 2"/>
          <p:cNvSpPr>
            <a:spLocks noGrp="1"/>
          </p:cNvSpPr>
          <p:nvPr>
            <p:ph idx="1"/>
          </p:nvPr>
        </p:nvSpPr>
        <p:spPr/>
        <p:txBody>
          <a:bodyPr/>
          <a:lstStyle/>
          <a:p>
            <a:r>
              <a:rPr lang="en-US" dirty="0"/>
              <a:t>6.2.14. Two signal generators feed signals with slightly different frequencies to two separate loudspeakers. </a:t>
            </a:r>
          </a:p>
          <a:p>
            <a:r>
              <a:rPr lang="en-US" dirty="0"/>
              <a:t>Suggest why a sound of continuously rising and falling loudness is heard.</a:t>
            </a:r>
          </a:p>
        </p:txBody>
      </p:sp>
    </p:spTree>
    <p:extLst>
      <p:ext uri="{BB962C8B-B14F-4D97-AF65-F5344CB8AC3E}">
        <p14:creationId xmlns:p14="http://schemas.microsoft.com/office/powerpoint/2010/main" val="1082433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Diffraction of waves</a:t>
            </a:r>
            <a:endParaRPr lang="en-US" dirty="0"/>
          </a:p>
        </p:txBody>
      </p:sp>
      <p:sp>
        <p:nvSpPr>
          <p:cNvPr id="3" name="Content Placeholder 2"/>
          <p:cNvSpPr>
            <a:spLocks noGrp="1"/>
          </p:cNvSpPr>
          <p:nvPr>
            <p:ph idx="1"/>
          </p:nvPr>
        </p:nvSpPr>
        <p:spPr/>
        <p:txBody>
          <a:bodyPr/>
          <a:lstStyle/>
          <a:p>
            <a:r>
              <a:rPr lang="en-US" dirty="0" smtClean="0"/>
              <a:t>Diffraction </a:t>
            </a:r>
            <a:r>
              <a:rPr lang="en-US" dirty="0"/>
              <a:t>can be observes as the waves go through the slits.</a:t>
            </a:r>
          </a:p>
          <a:p>
            <a:r>
              <a:rPr lang="en-US" dirty="0"/>
              <a:t>The result of diffraction is often interference. </a:t>
            </a:r>
          </a:p>
          <a:p>
            <a:endParaRPr lang="en-US" dirty="0"/>
          </a:p>
        </p:txBody>
      </p:sp>
    </p:spTree>
    <p:extLst>
      <p:ext uri="{BB962C8B-B14F-4D97-AF65-F5344CB8AC3E}">
        <p14:creationId xmlns:p14="http://schemas.microsoft.com/office/powerpoint/2010/main" val="3203544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10.2.14</a:t>
            </a:r>
            <a:endParaRPr lang="en-US" dirty="0"/>
          </a:p>
        </p:txBody>
      </p:sp>
      <p:sp>
        <p:nvSpPr>
          <p:cNvPr id="3" name="Content Placeholder 2"/>
          <p:cNvSpPr>
            <a:spLocks noGrp="1"/>
          </p:cNvSpPr>
          <p:nvPr>
            <p:ph idx="1"/>
          </p:nvPr>
        </p:nvSpPr>
        <p:spPr/>
        <p:txBody>
          <a:bodyPr>
            <a:normAutofit fontScale="77500" lnSpcReduction="20000"/>
          </a:bodyPr>
          <a:lstStyle/>
          <a:p>
            <a:r>
              <a:rPr lang="en-US" dirty="0"/>
              <a:t>10.2.14.a. Explain what it meant by the term destructive interference.</a:t>
            </a:r>
          </a:p>
          <a:p>
            <a:r>
              <a:rPr lang="en-US" dirty="0"/>
              <a:t>10.2.14.b. A student sets up an experiment to investigate the interference pattern formed by microwaves of wavelength 1.5 cm. The apparatus is set up as in Figure 14.17 on page 199. The distance between the centers of the two slits is 12.5 cm. The detector is centrally placed 1.2 m from the metal plates where it detects a maximum. The student moves the detector 450 cm across the bench parallel to the plates. Calculate how many maxima the detector will be moved through.</a:t>
            </a:r>
          </a:p>
          <a:p>
            <a:r>
              <a:rPr lang="en-US" dirty="0"/>
              <a:t>10.2.14.c. Calculate the frequency of these microwaves.</a:t>
            </a:r>
          </a:p>
        </p:txBody>
      </p:sp>
    </p:spTree>
    <p:extLst>
      <p:ext uri="{BB962C8B-B14F-4D97-AF65-F5344CB8AC3E}">
        <p14:creationId xmlns:p14="http://schemas.microsoft.com/office/powerpoint/2010/main" val="23886485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t>
            </a:r>
            <a:r>
              <a:rPr lang="en-US" dirty="0"/>
              <a:t>1.3.14</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1.3.14. Find superposition of these waves:</a:t>
                </a:r>
              </a:p>
              <a:p>
                <a14:m>
                  <m:oMath xmlns:m="http://schemas.openxmlformats.org/officeDocument/2006/math">
                    <m:r>
                      <a:rPr lang="en-US" i="1">
                        <a:latin typeface="Cambria Math"/>
                      </a:rPr>
                      <m:t>𝑦</m:t>
                    </m:r>
                    <m:r>
                      <a:rPr lang="en-US" i="1">
                        <a:latin typeface="Cambria Math"/>
                      </a:rPr>
                      <m:t>=7</m:t>
                    </m:r>
                    <m:r>
                      <m:rPr>
                        <m:sty m:val="p"/>
                      </m:rPr>
                      <a:rPr lang="en-US">
                        <a:latin typeface="Cambria Math"/>
                      </a:rPr>
                      <m:t>sin</m:t>
                    </m:r>
                    <m:d>
                      <m:dPr>
                        <m:ctrlPr>
                          <a:rPr lang="en-US" i="1">
                            <a:latin typeface="Cambria Math"/>
                          </a:rPr>
                        </m:ctrlPr>
                      </m:dPr>
                      <m:e>
                        <m:r>
                          <a:rPr lang="en-US" i="1">
                            <a:latin typeface="Cambria Math"/>
                          </a:rPr>
                          <m:t>4</m:t>
                        </m:r>
                        <m:d>
                          <m:dPr>
                            <m:ctrlPr>
                              <a:rPr lang="en-US" i="1">
                                <a:latin typeface="Cambria Math"/>
                              </a:rPr>
                            </m:ctrlPr>
                          </m:dPr>
                          <m:e>
                            <m:r>
                              <a:rPr lang="en-US" i="1">
                                <a:latin typeface="Cambria Math"/>
                              </a:rPr>
                              <m:t>𝑡</m:t>
                            </m:r>
                            <m:r>
                              <a:rPr lang="en-US" i="1">
                                <a:latin typeface="Cambria Math"/>
                              </a:rPr>
                              <m:t>−</m:t>
                            </m:r>
                            <m:f>
                              <m:fPr>
                                <m:ctrlPr>
                                  <a:rPr lang="en-US" i="1">
                                    <a:latin typeface="Cambria Math"/>
                                  </a:rPr>
                                </m:ctrlPr>
                              </m:fPr>
                              <m:num>
                                <m:r>
                                  <a:rPr lang="en-US" i="1">
                                    <a:latin typeface="Cambria Math"/>
                                  </a:rPr>
                                  <m:t>𝑥</m:t>
                                </m:r>
                              </m:num>
                              <m:den>
                                <m:r>
                                  <a:rPr lang="en-US" i="1">
                                    <a:latin typeface="Cambria Math"/>
                                  </a:rPr>
                                  <m:t>330</m:t>
                                </m:r>
                              </m:den>
                            </m:f>
                          </m:e>
                        </m:d>
                      </m:e>
                    </m:d>
                  </m:oMath>
                </a14:m>
                <a:endParaRPr lang="en-US" dirty="0"/>
              </a:p>
              <a:p>
                <a14:m>
                  <m:oMath xmlns:m="http://schemas.openxmlformats.org/officeDocument/2006/math">
                    <m:r>
                      <a:rPr lang="en-US" i="1">
                        <a:latin typeface="Cambria Math"/>
                      </a:rPr>
                      <m:t>𝑦</m:t>
                    </m:r>
                    <m:r>
                      <a:rPr lang="en-US" i="1">
                        <a:latin typeface="Cambria Math"/>
                      </a:rPr>
                      <m:t>=7</m:t>
                    </m:r>
                    <m:r>
                      <m:rPr>
                        <m:sty m:val="p"/>
                      </m:rPr>
                      <a:rPr lang="en-US">
                        <a:latin typeface="Cambria Math"/>
                      </a:rPr>
                      <m:t>sin</m:t>
                    </m:r>
                    <m:d>
                      <m:dPr>
                        <m:ctrlPr>
                          <a:rPr lang="en-US" i="1">
                            <a:latin typeface="Cambria Math"/>
                          </a:rPr>
                        </m:ctrlPr>
                      </m:dPr>
                      <m:e>
                        <m:r>
                          <a:rPr lang="en-US" i="1">
                            <a:latin typeface="Cambria Math"/>
                          </a:rPr>
                          <m:t>4</m:t>
                        </m:r>
                        <m:d>
                          <m:dPr>
                            <m:ctrlPr>
                              <a:rPr lang="en-US" i="1">
                                <a:latin typeface="Cambria Math"/>
                              </a:rPr>
                            </m:ctrlPr>
                          </m:dPr>
                          <m:e>
                            <m:r>
                              <a:rPr lang="en-US" i="1">
                                <a:latin typeface="Cambria Math"/>
                              </a:rPr>
                              <m:t>𝑡</m:t>
                            </m:r>
                            <m:r>
                              <a:rPr lang="en-US" i="1">
                                <a:latin typeface="Cambria Math"/>
                              </a:rPr>
                              <m:t>−</m:t>
                            </m:r>
                            <m:f>
                              <m:fPr>
                                <m:ctrlPr>
                                  <a:rPr lang="en-US" i="1">
                                    <a:latin typeface="Cambria Math"/>
                                  </a:rPr>
                                </m:ctrlPr>
                              </m:fPr>
                              <m:num>
                                <m:r>
                                  <a:rPr lang="en-US" i="1">
                                    <a:latin typeface="Cambria Math"/>
                                  </a:rPr>
                                  <m:t>𝑥</m:t>
                                </m:r>
                              </m:num>
                              <m:den>
                                <m:r>
                                  <a:rPr lang="en-US" i="1">
                                    <a:latin typeface="Cambria Math"/>
                                  </a:rPr>
                                  <m:t>330</m:t>
                                </m:r>
                              </m:den>
                            </m:f>
                          </m:e>
                        </m:d>
                      </m:e>
                    </m:d>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3336458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2.3.14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2</a:t>
                </a:r>
                <a:r>
                  <a:rPr lang="en-US" dirty="0" smtClean="0"/>
                  <a:t>.3.14. Find superposition of these waves:</a:t>
                </a:r>
              </a:p>
              <a:p>
                <a14:m>
                  <m:oMath xmlns:m="http://schemas.openxmlformats.org/officeDocument/2006/math">
                    <m:r>
                      <a:rPr lang="en-US" i="1">
                        <a:latin typeface="Cambria Math"/>
                      </a:rPr>
                      <m:t>𝑦</m:t>
                    </m:r>
                    <m:r>
                      <a:rPr lang="en-US" i="1">
                        <a:latin typeface="Cambria Math"/>
                      </a:rPr>
                      <m:t>=7</m:t>
                    </m:r>
                    <m:r>
                      <m:rPr>
                        <m:sty m:val="p"/>
                      </m:rPr>
                      <a:rPr lang="en-US">
                        <a:latin typeface="Cambria Math"/>
                      </a:rPr>
                      <m:t>sin</m:t>
                    </m:r>
                    <m:d>
                      <m:dPr>
                        <m:ctrlPr>
                          <a:rPr lang="en-US" i="1">
                            <a:latin typeface="Cambria Math"/>
                          </a:rPr>
                        </m:ctrlPr>
                      </m:dPr>
                      <m:e>
                        <m:r>
                          <a:rPr lang="en-US" i="1">
                            <a:latin typeface="Cambria Math"/>
                          </a:rPr>
                          <m:t>4</m:t>
                        </m:r>
                        <m:d>
                          <m:dPr>
                            <m:ctrlPr>
                              <a:rPr lang="en-US" i="1">
                                <a:latin typeface="Cambria Math"/>
                              </a:rPr>
                            </m:ctrlPr>
                          </m:dPr>
                          <m:e>
                            <m:r>
                              <a:rPr lang="en-US" i="1">
                                <a:latin typeface="Cambria Math"/>
                              </a:rPr>
                              <m:t>𝑡</m:t>
                            </m:r>
                            <m:r>
                              <a:rPr lang="en-US" i="1">
                                <a:latin typeface="Cambria Math"/>
                              </a:rPr>
                              <m:t>−</m:t>
                            </m:r>
                            <m:f>
                              <m:fPr>
                                <m:ctrlPr>
                                  <a:rPr lang="en-US" i="1">
                                    <a:latin typeface="Cambria Math"/>
                                  </a:rPr>
                                </m:ctrlPr>
                              </m:fPr>
                              <m:num>
                                <m:r>
                                  <a:rPr lang="en-US" i="1">
                                    <a:latin typeface="Cambria Math"/>
                                  </a:rPr>
                                  <m:t>𝑥</m:t>
                                </m:r>
                              </m:num>
                              <m:den>
                                <m:r>
                                  <a:rPr lang="en-US" i="1">
                                    <a:latin typeface="Cambria Math"/>
                                  </a:rPr>
                                  <m:t>330</m:t>
                                </m:r>
                              </m:den>
                            </m:f>
                          </m:e>
                        </m:d>
                        <m:r>
                          <a:rPr lang="en-US" i="1">
                            <a:latin typeface="Cambria Math"/>
                          </a:rPr>
                          <m:t>+3</m:t>
                        </m:r>
                      </m:e>
                    </m:d>
                  </m:oMath>
                </a14:m>
                <a:endParaRPr lang="en-US" dirty="0"/>
              </a:p>
              <a:p>
                <a14:m>
                  <m:oMath xmlns:m="http://schemas.openxmlformats.org/officeDocument/2006/math">
                    <m:r>
                      <a:rPr lang="en-US" i="1">
                        <a:latin typeface="Cambria Math"/>
                      </a:rPr>
                      <m:t>𝑦</m:t>
                    </m:r>
                    <m:r>
                      <a:rPr lang="en-US" i="1">
                        <a:latin typeface="Cambria Math"/>
                      </a:rPr>
                      <m:t>=7</m:t>
                    </m:r>
                    <m:r>
                      <m:rPr>
                        <m:sty m:val="p"/>
                      </m:rPr>
                      <a:rPr lang="en-US">
                        <a:latin typeface="Cambria Math"/>
                      </a:rPr>
                      <m:t>sin</m:t>
                    </m:r>
                    <m:d>
                      <m:dPr>
                        <m:ctrlPr>
                          <a:rPr lang="en-US" i="1">
                            <a:latin typeface="Cambria Math"/>
                          </a:rPr>
                        </m:ctrlPr>
                      </m:dPr>
                      <m:e>
                        <m:r>
                          <a:rPr lang="en-US" b="0" i="1" smtClean="0">
                            <a:latin typeface="Cambria Math"/>
                          </a:rPr>
                          <m:t>4</m:t>
                        </m:r>
                        <m:d>
                          <m:dPr>
                            <m:ctrlPr>
                              <a:rPr lang="en-US" i="1">
                                <a:latin typeface="Cambria Math"/>
                              </a:rPr>
                            </m:ctrlPr>
                          </m:dPr>
                          <m:e>
                            <m:r>
                              <a:rPr lang="en-US" i="1">
                                <a:latin typeface="Cambria Math"/>
                              </a:rPr>
                              <m:t>𝑡</m:t>
                            </m:r>
                            <m:r>
                              <a:rPr lang="en-US" i="1">
                                <a:latin typeface="Cambria Math"/>
                              </a:rPr>
                              <m:t>−</m:t>
                            </m:r>
                            <m:f>
                              <m:fPr>
                                <m:ctrlPr>
                                  <a:rPr lang="en-US" i="1">
                                    <a:latin typeface="Cambria Math"/>
                                  </a:rPr>
                                </m:ctrlPr>
                              </m:fPr>
                              <m:num>
                                <m:r>
                                  <a:rPr lang="en-US" i="1">
                                    <a:latin typeface="Cambria Math"/>
                                  </a:rPr>
                                  <m:t>𝑥</m:t>
                                </m:r>
                              </m:num>
                              <m:den>
                                <m:r>
                                  <a:rPr lang="en-US" i="1">
                                    <a:latin typeface="Cambria Math"/>
                                  </a:rPr>
                                  <m:t>330</m:t>
                                </m:r>
                              </m:den>
                            </m:f>
                          </m:e>
                        </m:d>
                        <m:r>
                          <a:rPr lang="en-US" i="1">
                            <a:latin typeface="Cambria Math"/>
                          </a:rPr>
                          <m:t>−9</m:t>
                        </m:r>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3076430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t>
            </a:r>
            <a:r>
              <a:rPr lang="en-US" dirty="0"/>
              <a:t>3</a:t>
            </a:r>
            <a:r>
              <a:rPr lang="en-US" dirty="0" smtClean="0"/>
              <a:t>.3.14</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3</a:t>
                </a:r>
                <a:r>
                  <a:rPr lang="en-US" dirty="0" smtClean="0"/>
                  <a:t>.3.14</a:t>
                </a:r>
                <a:r>
                  <a:rPr lang="en-US" dirty="0"/>
                  <a:t>. Find superposition of these waves:</a:t>
                </a:r>
              </a:p>
              <a:p>
                <a14:m>
                  <m:oMath xmlns:m="http://schemas.openxmlformats.org/officeDocument/2006/math">
                    <m:r>
                      <a:rPr lang="en-US" i="1">
                        <a:latin typeface="Cambria Math"/>
                      </a:rPr>
                      <m:t>𝑦</m:t>
                    </m:r>
                    <m:r>
                      <a:rPr lang="en-US" i="1">
                        <a:latin typeface="Cambria Math"/>
                      </a:rPr>
                      <m:t>=7</m:t>
                    </m:r>
                    <m:r>
                      <m:rPr>
                        <m:sty m:val="p"/>
                      </m:rPr>
                      <a:rPr lang="en-US">
                        <a:latin typeface="Cambria Math"/>
                      </a:rPr>
                      <m:t>sin</m:t>
                    </m:r>
                    <m:d>
                      <m:dPr>
                        <m:ctrlPr>
                          <a:rPr lang="en-US" i="1">
                            <a:latin typeface="Cambria Math"/>
                          </a:rPr>
                        </m:ctrlPr>
                      </m:dPr>
                      <m:e>
                        <m:r>
                          <a:rPr lang="en-US" i="1">
                            <a:latin typeface="Cambria Math"/>
                          </a:rPr>
                          <m:t>4</m:t>
                        </m:r>
                        <m:d>
                          <m:dPr>
                            <m:ctrlPr>
                              <a:rPr lang="en-US" i="1">
                                <a:latin typeface="Cambria Math"/>
                              </a:rPr>
                            </m:ctrlPr>
                          </m:dPr>
                          <m:e>
                            <m:r>
                              <a:rPr lang="en-US" i="1">
                                <a:latin typeface="Cambria Math"/>
                              </a:rPr>
                              <m:t>𝑡</m:t>
                            </m:r>
                            <m:r>
                              <a:rPr lang="en-US" i="1">
                                <a:latin typeface="Cambria Math"/>
                              </a:rPr>
                              <m:t>−</m:t>
                            </m:r>
                            <m:f>
                              <m:fPr>
                                <m:ctrlPr>
                                  <a:rPr lang="en-US" i="1">
                                    <a:latin typeface="Cambria Math"/>
                                  </a:rPr>
                                </m:ctrlPr>
                              </m:fPr>
                              <m:num>
                                <m:r>
                                  <a:rPr lang="en-US" i="1">
                                    <a:latin typeface="Cambria Math"/>
                                  </a:rPr>
                                  <m:t>𝑥</m:t>
                                </m:r>
                              </m:num>
                              <m:den>
                                <m:r>
                                  <a:rPr lang="en-US" i="1">
                                    <a:latin typeface="Cambria Math"/>
                                  </a:rPr>
                                  <m:t>330</m:t>
                                </m:r>
                              </m:den>
                            </m:f>
                          </m:e>
                        </m:d>
                        <m:r>
                          <a:rPr lang="en-US" i="1">
                            <a:latin typeface="Cambria Math"/>
                          </a:rPr>
                          <m:t>+3</m:t>
                        </m:r>
                      </m:e>
                    </m:d>
                  </m:oMath>
                </a14:m>
                <a:endParaRPr lang="en-US" dirty="0"/>
              </a:p>
              <a:p>
                <a14:m>
                  <m:oMath xmlns:m="http://schemas.openxmlformats.org/officeDocument/2006/math">
                    <m:r>
                      <a:rPr lang="en-US" i="1">
                        <a:latin typeface="Cambria Math"/>
                      </a:rPr>
                      <m:t>𝑦</m:t>
                    </m:r>
                    <m:r>
                      <a:rPr lang="en-US" i="1">
                        <a:latin typeface="Cambria Math"/>
                      </a:rPr>
                      <m:t>=7</m:t>
                    </m:r>
                    <m:r>
                      <m:rPr>
                        <m:sty m:val="p"/>
                      </m:rPr>
                      <a:rPr lang="en-US">
                        <a:latin typeface="Cambria Math"/>
                      </a:rPr>
                      <m:t>sin</m:t>
                    </m:r>
                    <m:d>
                      <m:dPr>
                        <m:ctrlPr>
                          <a:rPr lang="en-US" i="1">
                            <a:latin typeface="Cambria Math"/>
                          </a:rPr>
                        </m:ctrlPr>
                      </m:dPr>
                      <m:e>
                        <m:r>
                          <a:rPr lang="en-US" i="1">
                            <a:latin typeface="Cambria Math"/>
                          </a:rPr>
                          <m:t>5</m:t>
                        </m:r>
                        <m:d>
                          <m:dPr>
                            <m:ctrlPr>
                              <a:rPr lang="en-US" i="1">
                                <a:latin typeface="Cambria Math"/>
                              </a:rPr>
                            </m:ctrlPr>
                          </m:dPr>
                          <m:e>
                            <m:r>
                              <a:rPr lang="en-US" i="1">
                                <a:latin typeface="Cambria Math"/>
                              </a:rPr>
                              <m:t>𝑡</m:t>
                            </m:r>
                            <m:r>
                              <a:rPr lang="en-US" i="1">
                                <a:latin typeface="Cambria Math"/>
                              </a:rPr>
                              <m:t>−</m:t>
                            </m:r>
                            <m:f>
                              <m:fPr>
                                <m:ctrlPr>
                                  <a:rPr lang="en-US" i="1">
                                    <a:latin typeface="Cambria Math"/>
                                  </a:rPr>
                                </m:ctrlPr>
                              </m:fPr>
                              <m:num>
                                <m:r>
                                  <a:rPr lang="en-US" i="1">
                                    <a:latin typeface="Cambria Math"/>
                                  </a:rPr>
                                  <m:t>𝑥</m:t>
                                </m:r>
                              </m:num>
                              <m:den>
                                <m:r>
                                  <a:rPr lang="en-US" i="1">
                                    <a:latin typeface="Cambria Math"/>
                                  </a:rPr>
                                  <m:t>330</m:t>
                                </m:r>
                              </m:den>
                            </m:f>
                          </m:e>
                        </m:d>
                        <m:r>
                          <a:rPr lang="en-US" i="1">
                            <a:latin typeface="Cambria Math"/>
                          </a:rPr>
                          <m:t>−9</m:t>
                        </m:r>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2317646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t>
            </a:r>
            <a:r>
              <a:rPr lang="en-US" dirty="0"/>
              <a:t>4</a:t>
            </a:r>
            <a:r>
              <a:rPr lang="en-US" dirty="0" smtClean="0"/>
              <a:t>.3.14</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4</a:t>
                </a:r>
                <a:r>
                  <a:rPr lang="en-US" dirty="0" smtClean="0"/>
                  <a:t>.3.14</a:t>
                </a:r>
                <a:r>
                  <a:rPr lang="en-US" dirty="0"/>
                  <a:t>. Find superposition of these waves:</a:t>
                </a:r>
              </a:p>
              <a:p>
                <a14:m>
                  <m:oMath xmlns:m="http://schemas.openxmlformats.org/officeDocument/2006/math">
                    <m:r>
                      <a:rPr lang="en-US" i="1">
                        <a:latin typeface="Cambria Math"/>
                      </a:rPr>
                      <m:t>𝑦</m:t>
                    </m:r>
                    <m:r>
                      <a:rPr lang="en-US" i="1">
                        <a:latin typeface="Cambria Math"/>
                      </a:rPr>
                      <m:t>=7</m:t>
                    </m:r>
                    <m:r>
                      <m:rPr>
                        <m:sty m:val="p"/>
                      </m:rPr>
                      <a:rPr lang="en-US">
                        <a:latin typeface="Cambria Math"/>
                      </a:rPr>
                      <m:t>sin</m:t>
                    </m:r>
                    <m:d>
                      <m:dPr>
                        <m:ctrlPr>
                          <a:rPr lang="en-US" i="1">
                            <a:latin typeface="Cambria Math"/>
                          </a:rPr>
                        </m:ctrlPr>
                      </m:dPr>
                      <m:e>
                        <m:r>
                          <a:rPr lang="en-US" i="1">
                            <a:latin typeface="Cambria Math"/>
                          </a:rPr>
                          <m:t>4</m:t>
                        </m:r>
                        <m:d>
                          <m:dPr>
                            <m:ctrlPr>
                              <a:rPr lang="en-US" i="1">
                                <a:latin typeface="Cambria Math"/>
                              </a:rPr>
                            </m:ctrlPr>
                          </m:dPr>
                          <m:e>
                            <m:r>
                              <a:rPr lang="en-US" i="1">
                                <a:latin typeface="Cambria Math"/>
                              </a:rPr>
                              <m:t>𝑡</m:t>
                            </m:r>
                            <m:r>
                              <a:rPr lang="en-US" i="1">
                                <a:latin typeface="Cambria Math"/>
                              </a:rPr>
                              <m:t>−</m:t>
                            </m:r>
                            <m:f>
                              <m:fPr>
                                <m:ctrlPr>
                                  <a:rPr lang="en-US" i="1">
                                    <a:latin typeface="Cambria Math"/>
                                  </a:rPr>
                                </m:ctrlPr>
                              </m:fPr>
                              <m:num>
                                <m:r>
                                  <a:rPr lang="en-US" i="1">
                                    <a:latin typeface="Cambria Math"/>
                                  </a:rPr>
                                  <m:t>𝑥</m:t>
                                </m:r>
                              </m:num>
                              <m:den>
                                <m:r>
                                  <a:rPr lang="en-US" i="1">
                                    <a:latin typeface="Cambria Math"/>
                                  </a:rPr>
                                  <m:t>330</m:t>
                                </m:r>
                              </m:den>
                            </m:f>
                          </m:e>
                        </m:d>
                        <m:r>
                          <a:rPr lang="en-US" i="1">
                            <a:latin typeface="Cambria Math"/>
                          </a:rPr>
                          <m:t>+3</m:t>
                        </m:r>
                      </m:e>
                    </m:d>
                  </m:oMath>
                </a14:m>
                <a:endParaRPr lang="en-US" dirty="0"/>
              </a:p>
              <a:p>
                <a14:m>
                  <m:oMath xmlns:m="http://schemas.openxmlformats.org/officeDocument/2006/math">
                    <m:r>
                      <a:rPr lang="en-US" i="1">
                        <a:latin typeface="Cambria Math"/>
                      </a:rPr>
                      <m:t>𝑦</m:t>
                    </m:r>
                    <m:r>
                      <a:rPr lang="en-US" i="1">
                        <a:latin typeface="Cambria Math"/>
                      </a:rPr>
                      <m:t>=8</m:t>
                    </m:r>
                    <m:r>
                      <m:rPr>
                        <m:sty m:val="p"/>
                      </m:rPr>
                      <a:rPr lang="en-US">
                        <a:latin typeface="Cambria Math"/>
                      </a:rPr>
                      <m:t>sin</m:t>
                    </m:r>
                    <m:d>
                      <m:dPr>
                        <m:ctrlPr>
                          <a:rPr lang="en-US" i="1">
                            <a:latin typeface="Cambria Math"/>
                          </a:rPr>
                        </m:ctrlPr>
                      </m:dPr>
                      <m:e>
                        <m:r>
                          <a:rPr lang="en-US" i="1">
                            <a:latin typeface="Cambria Math"/>
                          </a:rPr>
                          <m:t>5</m:t>
                        </m:r>
                        <m:d>
                          <m:dPr>
                            <m:ctrlPr>
                              <a:rPr lang="en-US" i="1">
                                <a:latin typeface="Cambria Math"/>
                              </a:rPr>
                            </m:ctrlPr>
                          </m:dPr>
                          <m:e>
                            <m:r>
                              <a:rPr lang="en-US" i="1">
                                <a:latin typeface="Cambria Math"/>
                              </a:rPr>
                              <m:t>𝑡</m:t>
                            </m:r>
                            <m:r>
                              <a:rPr lang="en-US" i="1">
                                <a:latin typeface="Cambria Math"/>
                              </a:rPr>
                              <m:t>−</m:t>
                            </m:r>
                            <m:f>
                              <m:fPr>
                                <m:ctrlPr>
                                  <a:rPr lang="en-US" i="1">
                                    <a:latin typeface="Cambria Math"/>
                                  </a:rPr>
                                </m:ctrlPr>
                              </m:fPr>
                              <m:num>
                                <m:r>
                                  <a:rPr lang="en-US" i="1">
                                    <a:latin typeface="Cambria Math"/>
                                  </a:rPr>
                                  <m:t>𝑥</m:t>
                                </m:r>
                              </m:num>
                              <m:den>
                                <m:r>
                                  <a:rPr lang="en-US" i="1">
                                    <a:latin typeface="Cambria Math"/>
                                  </a:rPr>
                                  <m:t>330</m:t>
                                </m:r>
                              </m:den>
                            </m:f>
                          </m:e>
                        </m:d>
                        <m:r>
                          <a:rPr lang="en-US" i="1">
                            <a:latin typeface="Cambria Math"/>
                          </a:rPr>
                          <m:t>−9</m:t>
                        </m:r>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1696804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Interference</a:t>
            </a:r>
            <a:endParaRPr lang="en-US" dirty="0"/>
          </a:p>
        </p:txBody>
      </p:sp>
      <p:sp>
        <p:nvSpPr>
          <p:cNvPr id="3" name="Content Placeholder 2"/>
          <p:cNvSpPr>
            <a:spLocks noGrp="1"/>
          </p:cNvSpPr>
          <p:nvPr>
            <p:ph idx="1"/>
          </p:nvPr>
        </p:nvSpPr>
        <p:spPr/>
        <p:txBody>
          <a:bodyPr/>
          <a:lstStyle/>
          <a:p>
            <a:r>
              <a:rPr lang="en-US" dirty="0" smtClean="0"/>
              <a:t>Interference </a:t>
            </a:r>
            <a:r>
              <a:rPr lang="en-US" dirty="0"/>
              <a:t>pattern shows beautiful pictures often splitting white light into the spectrum.</a:t>
            </a:r>
          </a:p>
        </p:txBody>
      </p:sp>
    </p:spTree>
    <p:extLst>
      <p:ext uri="{BB962C8B-B14F-4D97-AF65-F5344CB8AC3E}">
        <p14:creationId xmlns:p14="http://schemas.microsoft.com/office/powerpoint/2010/main" val="1244742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Young double-slit </a:t>
            </a:r>
            <a:r>
              <a:rPr lang="en-US" dirty="0" smtClean="0"/>
              <a:t>experiment1</a:t>
            </a:r>
            <a:endParaRPr lang="en-US" dirty="0"/>
          </a:p>
        </p:txBody>
      </p:sp>
      <p:sp>
        <p:nvSpPr>
          <p:cNvPr id="3" name="Content Placeholder 2"/>
          <p:cNvSpPr>
            <a:spLocks noGrp="1"/>
          </p:cNvSpPr>
          <p:nvPr>
            <p:ph idx="1"/>
          </p:nvPr>
        </p:nvSpPr>
        <p:spPr/>
        <p:txBody>
          <a:bodyPr>
            <a:normAutofit/>
          </a:bodyPr>
          <a:lstStyle/>
          <a:p>
            <a:r>
              <a:rPr lang="en-US" dirty="0" smtClean="0"/>
              <a:t>This </a:t>
            </a:r>
            <a:r>
              <a:rPr lang="en-US" dirty="0"/>
              <a:t>is the simplest experiment showing the interference as a result of the diffraction, allowing to measure the wavelength.</a:t>
            </a:r>
          </a:p>
          <a:p>
            <a:r>
              <a:rPr lang="en-US" dirty="0"/>
              <a:t> </a:t>
            </a:r>
          </a:p>
          <a:p>
            <a:endParaRPr lang="en-US" dirty="0"/>
          </a:p>
        </p:txBody>
      </p:sp>
    </p:spTree>
    <p:extLst>
      <p:ext uri="{BB962C8B-B14F-4D97-AF65-F5344CB8AC3E}">
        <p14:creationId xmlns:p14="http://schemas.microsoft.com/office/powerpoint/2010/main" val="2755757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Young double-slit </a:t>
            </a:r>
            <a:r>
              <a:rPr lang="en-US" dirty="0" smtClean="0"/>
              <a:t>experiment2</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m:rPr>
                          <m:sty m:val="p"/>
                        </m:rPr>
                        <a:rPr lang="en-US">
                          <a:latin typeface="Cambria Math"/>
                        </a:rPr>
                        <m:t>λ</m:t>
                      </m:r>
                      <m:r>
                        <a:rPr lang="en-US">
                          <a:latin typeface="Cambria Math"/>
                        </a:rPr>
                        <m:t>= </m:t>
                      </m:r>
                      <m:f>
                        <m:fPr>
                          <m:ctrlPr>
                            <a:rPr lang="en-US" i="1">
                              <a:latin typeface="Cambria Math"/>
                            </a:rPr>
                          </m:ctrlPr>
                        </m:fPr>
                        <m:num>
                          <m:r>
                            <a:rPr lang="en-US" i="1">
                              <a:latin typeface="Cambria Math"/>
                            </a:rPr>
                            <m:t>𝑎𝑥</m:t>
                          </m:r>
                        </m:num>
                        <m:den>
                          <m:r>
                            <a:rPr lang="en-US" i="1">
                              <a:latin typeface="Cambria Math"/>
                            </a:rPr>
                            <m:t>𝐷</m:t>
                          </m:r>
                        </m:den>
                      </m:f>
                    </m:oMath>
                  </m:oMathPara>
                </a14:m>
                <a:endParaRPr lang="en-US" dirty="0" smtClean="0"/>
              </a:p>
              <a:p>
                <a:r>
                  <a:rPr lang="en-US" dirty="0"/>
                  <a:t>a = slit separation</a:t>
                </a:r>
              </a:p>
              <a:p>
                <a:r>
                  <a:rPr lang="en-US" dirty="0"/>
                  <a:t>x = fringe separation</a:t>
                </a:r>
              </a:p>
              <a:p>
                <a:r>
                  <a:rPr lang="en-US" dirty="0"/>
                  <a:t>D = slit-to-screen distance</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2029628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Diffraction </a:t>
            </a:r>
            <a:r>
              <a:rPr lang="en-US" dirty="0" smtClean="0"/>
              <a:t>gratings - 1</a:t>
            </a:r>
            <a:endParaRPr lang="en-US" dirty="0"/>
          </a:p>
        </p:txBody>
      </p:sp>
      <p:sp>
        <p:nvSpPr>
          <p:cNvPr id="3" name="Content Placeholder 2"/>
          <p:cNvSpPr>
            <a:spLocks noGrp="1"/>
          </p:cNvSpPr>
          <p:nvPr>
            <p:ph idx="1"/>
          </p:nvPr>
        </p:nvSpPr>
        <p:spPr/>
        <p:txBody>
          <a:bodyPr/>
          <a:lstStyle/>
          <a:p>
            <a:r>
              <a:rPr lang="en-US" dirty="0"/>
              <a:t>Diffraction grating allows measuring the wavelength easier, more accurately and more precisely because there more maxima and they are more visible then in the double-slit experiment.</a:t>
            </a:r>
            <a:endParaRPr lang="en-US" dirty="0" smtClean="0"/>
          </a:p>
          <a:p>
            <a:endParaRPr lang="en-US" dirty="0"/>
          </a:p>
        </p:txBody>
      </p:sp>
    </p:spTree>
    <p:extLst>
      <p:ext uri="{BB962C8B-B14F-4D97-AF65-F5344CB8AC3E}">
        <p14:creationId xmlns:p14="http://schemas.microsoft.com/office/powerpoint/2010/main" val="95751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Diffraction gratings </a:t>
            </a:r>
            <a:r>
              <a:rPr lang="en-US" dirty="0" smtClean="0"/>
              <a:t>- 2</a:t>
            </a:r>
            <a:endParaRPr lang="en-US" dirty="0"/>
          </a:p>
        </p:txBody>
      </p:sp>
      <p:sp>
        <p:nvSpPr>
          <p:cNvPr id="3" name="Content Placeholder 2"/>
          <p:cNvSpPr>
            <a:spLocks noGrp="1"/>
          </p:cNvSpPr>
          <p:nvPr>
            <p:ph idx="1"/>
          </p:nvPr>
        </p:nvSpPr>
        <p:spPr/>
        <p:txBody>
          <a:bodyPr/>
          <a:lstStyle/>
          <a:p>
            <a:r>
              <a:rPr lang="en-US" dirty="0"/>
              <a:t>If you close your eyes enough while looking at a light source then your eyelashes</a:t>
            </a:r>
            <a:r>
              <a:rPr lang="en-US" dirty="0"/>
              <a:t> produce diffraction grating and you observe diffraction and interference.</a:t>
            </a:r>
          </a:p>
        </p:txBody>
      </p:sp>
    </p:spTree>
    <p:extLst>
      <p:ext uri="{BB962C8B-B14F-4D97-AF65-F5344CB8AC3E}">
        <p14:creationId xmlns:p14="http://schemas.microsoft.com/office/powerpoint/2010/main" val="154805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Diffraction gratings </a:t>
            </a:r>
            <a:r>
              <a:rPr lang="en-US" dirty="0" smtClean="0"/>
              <a:t>- 3</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a:t>Disc is a reflection diffraction grating.</a:t>
            </a:r>
            <a:endParaRPr lang="en-US" sz="4000" dirty="0"/>
          </a:p>
        </p:txBody>
      </p:sp>
    </p:spTree>
    <p:extLst>
      <p:ext uri="{BB962C8B-B14F-4D97-AF65-F5344CB8AC3E}">
        <p14:creationId xmlns:p14="http://schemas.microsoft.com/office/powerpoint/2010/main" val="2580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1526</Words>
  <Application>Microsoft Office PowerPoint</Application>
  <PresentationFormat>On-screen Show (4:3)</PresentationFormat>
  <Paragraphs>125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14.Waves Superposition</vt:lpstr>
      <vt:lpstr>The principle of superposition  of waves</vt:lpstr>
      <vt:lpstr>Diffraction of waves</vt:lpstr>
      <vt:lpstr>Interference</vt:lpstr>
      <vt:lpstr>The Young double-slit experiment1</vt:lpstr>
      <vt:lpstr>The Young double-slit experiment2</vt:lpstr>
      <vt:lpstr>Diffraction gratings - 1</vt:lpstr>
      <vt:lpstr>Diffraction gratings - 2</vt:lpstr>
      <vt:lpstr>Diffraction gratings - 3</vt:lpstr>
      <vt:lpstr>Summary - 1</vt:lpstr>
      <vt:lpstr>Summary - 2</vt:lpstr>
      <vt:lpstr>Summary - 3</vt:lpstr>
      <vt:lpstr>Summary - 4</vt:lpstr>
      <vt:lpstr>Summary - 5</vt:lpstr>
      <vt:lpstr>Problem 1.1.14</vt:lpstr>
      <vt:lpstr>Problem 2.1.14</vt:lpstr>
      <vt:lpstr>Problem 3.1.14</vt:lpstr>
      <vt:lpstr>Problem 4.1.14</vt:lpstr>
      <vt:lpstr>Problem 5.1.14</vt:lpstr>
      <vt:lpstr>Problem 6.1.14</vt:lpstr>
      <vt:lpstr>Problem 7.1.14</vt:lpstr>
      <vt:lpstr>Problem 8.1.14</vt:lpstr>
      <vt:lpstr>Problem 1.9.14</vt:lpstr>
      <vt:lpstr>Problem 10.1.14</vt:lpstr>
      <vt:lpstr>Problem 11.1.14</vt:lpstr>
      <vt:lpstr>Problem 3.2.14</vt:lpstr>
      <vt:lpstr>Problem 4.2.14</vt:lpstr>
      <vt:lpstr>Problem 5.2.14</vt:lpstr>
      <vt:lpstr>Problem 6.2.14</vt:lpstr>
      <vt:lpstr>Problem 10.2.14</vt:lpstr>
      <vt:lpstr>Problem 1.3.14</vt:lpstr>
      <vt:lpstr>Problem 2.3.14 </vt:lpstr>
      <vt:lpstr>Problem 3.3.14</vt:lpstr>
      <vt:lpstr>Problem 4.3.14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32</cp:revision>
  <dcterms:created xsi:type="dcterms:W3CDTF">2017-05-01T08:25:00Z</dcterms:created>
  <dcterms:modified xsi:type="dcterms:W3CDTF">2017-05-02T21:55:35Z</dcterms:modified>
</cp:coreProperties>
</file>