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86" r:id="rId7"/>
    <p:sldId id="270" r:id="rId8"/>
    <p:sldId id="271" r:id="rId9"/>
    <p:sldId id="260" r:id="rId10"/>
    <p:sldId id="285" r:id="rId11"/>
    <p:sldId id="261" r:id="rId12"/>
    <p:sldId id="262" r:id="rId13"/>
    <p:sldId id="264" r:id="rId14"/>
    <p:sldId id="266" r:id="rId15"/>
    <p:sldId id="273" r:id="rId16"/>
    <p:sldId id="274" r:id="rId17"/>
    <p:sldId id="267" r:id="rId18"/>
    <p:sldId id="268" r:id="rId19"/>
    <p:sldId id="275" r:id="rId20"/>
    <p:sldId id="269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7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WAVES</a:t>
            </a:r>
            <a:endParaRPr lang="en-GB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smtClean="0"/>
              <a:t>I speak, my sound waves reach your ears. These are longitudinal </a:t>
            </a:r>
            <a:r>
              <a:rPr lang="en-US" dirty="0" smtClean="0"/>
              <a:t>waves.</a:t>
            </a:r>
            <a:endParaRPr lang="en-GB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see the waves in the water. These are transversal </a:t>
            </a:r>
            <a:r>
              <a:rPr lang="en-US" dirty="0" smtClean="0"/>
              <a:t>waves.</a:t>
            </a:r>
            <a:endParaRPr lang="en-GB" dirty="0" smtClean="0"/>
          </a:p>
          <a:p>
            <a:r>
              <a:rPr lang="en-US" dirty="0" smtClean="0"/>
              <a:t>Mathematically</a:t>
            </a:r>
            <a:r>
              <a:rPr lang="en-US" dirty="0" smtClean="0"/>
              <a:t>, mechanical and electromagnetic waves are the same.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</a:t>
            </a:r>
            <a:r>
              <a:rPr lang="en-US" sz="3600" b="1" dirty="0" smtClean="0"/>
              <a:t> </a:t>
            </a:r>
            <a:r>
              <a:rPr lang="en-US" sz="3600" dirty="0"/>
              <a:t>is the position of a point in time </a:t>
            </a:r>
            <a:endParaRPr lang="en-US" sz="3600" dirty="0" smtClean="0"/>
          </a:p>
          <a:p>
            <a:r>
              <a:rPr lang="en-US" sz="3600" dirty="0" smtClean="0"/>
              <a:t>(</a:t>
            </a:r>
            <a:r>
              <a:rPr lang="en-US" sz="3600" dirty="0"/>
              <a:t>an instant) on a waveform </a:t>
            </a:r>
            <a:r>
              <a:rPr lang="en-US" sz="3600" dirty="0" smtClean="0"/>
              <a:t>cycle.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 </a:t>
            </a:r>
            <a:r>
              <a:rPr lang="en-US" sz="3600" b="1" u="sng" dirty="0"/>
              <a:t>difference</a:t>
            </a:r>
            <a:r>
              <a:rPr lang="en-US" sz="3600" u="sng" dirty="0"/>
              <a:t> </a:t>
            </a:r>
            <a:r>
              <a:rPr lang="en-US" sz="3600" dirty="0"/>
              <a:t>is the difference, expressed in degrees or time, between two waves having the same frequency and referenced to the same point in time.</a:t>
            </a:r>
            <a:endParaRPr lang="en-GB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Phase and phase difference</a:t>
            </a:r>
            <a:endParaRPr lang="en-GB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85800" y="609600"/>
            <a:ext cx="79248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Wave energy:</a:t>
            </a:r>
            <a:endParaRPr lang="en-GB" sz="4800" dirty="0"/>
          </a:p>
          <a:p>
            <a:r>
              <a:rPr lang="en-US" sz="4800" dirty="0"/>
              <a:t>Only energy is transmitted by the wave.</a:t>
            </a:r>
            <a:endParaRPr lang="en-GB" sz="4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733800"/>
            <a:ext cx="2971800" cy="1227483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876800"/>
            <a:ext cx="484094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4953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r>
              <a:rPr lang="en-US" b="1" dirty="0" smtClean="0"/>
              <a:t>s volume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5181600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ρ</a:t>
            </a:r>
            <a:endParaRPr lang="en-GB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4102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r>
              <a:rPr lang="en-US" b="1" dirty="0" smtClean="0"/>
              <a:t>s density</a:t>
            </a:r>
            <a:endParaRPr lang="en-GB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</a:t>
            </a:r>
            <a:endParaRPr lang="en-GB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600200"/>
            <a:ext cx="5791200" cy="12559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Intensity </a:t>
            </a:r>
            <a:r>
              <a:rPr lang="en-US" sz="4800" dirty="0" smtClean="0"/>
              <a:t>     Amplitude</a:t>
            </a:r>
            <a:r>
              <a:rPr lang="en-US" sz="4800" baseline="30000" dirty="0" smtClean="0"/>
              <a:t>2</a:t>
            </a:r>
            <a:endParaRPr lang="en-GB" sz="4800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457200" cy="914400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0508" y="4572000"/>
            <a:ext cx="3235492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4. A </a:t>
            </a:r>
            <a:r>
              <a:rPr lang="en-US" dirty="0" smtClean="0"/>
              <a:t>100 W lamp emits electromagnetic radiation in all directions. Assuming a lamp to be a point source, calculate the intensity of the radiation: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a. at distance of 1.0 m from the lamp</a:t>
            </a:r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US" i="1" dirty="0" smtClean="0"/>
              <a:t>b. at distance of 2.0 m from the lamp.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5. Waves </a:t>
            </a:r>
            <a:r>
              <a:rPr lang="en-US" dirty="0" smtClean="0"/>
              <a:t>from a source have an amplitude of 5.0 cm and an intensity of 400 Wm</a:t>
            </a:r>
            <a:r>
              <a:rPr lang="en-US" baseline="30000" dirty="0" smtClean="0"/>
              <a:t>-2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amplitude of the waves is increased to 	10.0 cm. What is their intensity now?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 intensity of the waves is decreased to    	100 Wm</a:t>
            </a:r>
            <a:r>
              <a:rPr lang="en-US" baseline="30000" dirty="0" smtClean="0"/>
              <a:t>-2</a:t>
            </a:r>
            <a:r>
              <a:rPr lang="en-US" dirty="0" smtClean="0"/>
              <a:t>. What is their amplitude?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Wave equation:</a:t>
            </a:r>
            <a:endParaRPr lang="en-GB" sz="6000" dirty="0" smtClean="0"/>
          </a:p>
          <a:p>
            <a:pPr>
              <a:buNone/>
            </a:pPr>
            <a:r>
              <a:rPr lang="en-US" sz="6000" dirty="0" smtClean="0"/>
              <a:t>	v = </a:t>
            </a:r>
            <a:r>
              <a:rPr lang="en-US" sz="6000" dirty="0" err="1" smtClean="0"/>
              <a:t>fλ</a:t>
            </a:r>
            <a:endParaRPr lang="en-GB" sz="6000" dirty="0" smtClean="0"/>
          </a:p>
          <a:p>
            <a:pPr>
              <a:buNone/>
            </a:pPr>
            <a:endParaRPr lang="en-GB" sz="6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Doppler Effect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4906596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</a:t>
            </a:r>
            <a:r>
              <a:rPr lang="en-US" dirty="0" smtClean="0"/>
              <a:t>11. Red </a:t>
            </a:r>
            <a:r>
              <a:rPr lang="en-US" dirty="0" smtClean="0"/>
              <a:t>light of wavelength 700 nm in a vacuum travels into glass, where its speed decreases to 2.0×10</a:t>
            </a:r>
            <a:r>
              <a:rPr lang="en-US" baseline="30000" dirty="0" smtClean="0"/>
              <a:t>8</a:t>
            </a:r>
            <a:r>
              <a:rPr lang="en-US" dirty="0" smtClean="0"/>
              <a:t>ms</a:t>
            </a:r>
            <a:r>
              <a:rPr lang="en-US" baseline="30000" dirty="0" smtClean="0"/>
              <a:t>-1</a:t>
            </a:r>
            <a:r>
              <a:rPr lang="en-US" dirty="0" smtClean="0"/>
              <a:t>. Determine: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frequency of the light in vacuum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US" dirty="0" smtClean="0"/>
              <a:t>b. its frequency and wavelength in glass.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Physically</a:t>
            </a:r>
            <a:r>
              <a:rPr lang="en-US" sz="4400" dirty="0" smtClean="0"/>
              <a:t>, everything is a wave. That is why waves are very important.</a:t>
            </a:r>
            <a:endParaRPr lang="en-GB" sz="4400" dirty="0" smtClean="0"/>
          </a:p>
          <a:p>
            <a:endParaRPr lang="en-GB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poweruk.com/images/emspectrum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0961" y="1524000"/>
            <a:ext cx="7547239" cy="3234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21</a:t>
            </a:r>
            <a:r>
              <a:rPr lang="en-US" dirty="0" smtClean="0"/>
              <a:t>. A transverse wave is transporting energy from east to west. The particles of the medium will move_____.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 smtClean="0"/>
              <a:t>. east to west only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. both eastward and westward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 smtClean="0"/>
              <a:t>. north to south only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 smtClean="0"/>
              <a:t>. both northward and southward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22. A </a:t>
            </a:r>
            <a:r>
              <a:rPr lang="en-US" dirty="0" smtClean="0"/>
              <a:t>wave is transporting energy from left to right. The particles of the medium are moving back and forth in a leftward and rightward direction. This type of wave is known as a 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 smtClean="0"/>
              <a:t>. mechanical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. electromagnetic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 smtClean="0"/>
              <a:t>. transverse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 smtClean="0"/>
              <a:t>. longitudinal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23</a:t>
            </a:r>
            <a:r>
              <a:rPr lang="en-US" dirty="0" smtClean="0"/>
              <a:t>. Describe how the fans in a stadium must move in order to produce a longitudinal stadium wave.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24</a:t>
            </a:r>
            <a:r>
              <a:rPr lang="en-US" dirty="0" smtClean="0"/>
              <a:t>. A sound wave is a mechanical wave, not an electromagnetic wave. This means that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 smtClean="0"/>
              <a:t>. particles of the medium move perpendicular to the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direction </a:t>
            </a:r>
            <a:r>
              <a:rPr lang="en-US" dirty="0" smtClean="0"/>
              <a:t>of energy transport.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. a sound wave transports its energy through 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vacuum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 smtClean="0"/>
              <a:t>. particles of the medium regularly and repeatedly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oscillate </a:t>
            </a:r>
            <a:r>
              <a:rPr lang="en-US" dirty="0" smtClean="0"/>
              <a:t>about their rest position.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 smtClean="0"/>
              <a:t>. a medium is required in order for sound waves to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transport </a:t>
            </a:r>
            <a:r>
              <a:rPr lang="en-US" dirty="0" smtClean="0"/>
              <a:t>energy.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25</a:t>
            </a:r>
            <a:r>
              <a:rPr lang="en-US" dirty="0" smtClean="0"/>
              <a:t>. A science fiction film depicts inhabitants of one spaceship (in outer space) hearing the sound of a nearby spaceship as it zooms past at high speeds. Critique the physics of this film.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26</a:t>
            </a:r>
            <a:r>
              <a:rPr lang="en-US" dirty="0" smtClean="0"/>
              <a:t>. If you strike a horizontal rod vertically from above, what can be said about the waves created in the rod?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 smtClean="0"/>
              <a:t>. The particles vibrate horizontally along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direction </a:t>
            </a:r>
            <a:r>
              <a:rPr lang="en-US" dirty="0" smtClean="0"/>
              <a:t>of the rod.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. The particles vibrate vertically, perpendicular to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direction </a:t>
            </a:r>
            <a:r>
              <a:rPr lang="en-US" dirty="0" smtClean="0"/>
              <a:t>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 smtClean="0"/>
              <a:t>. The particles vibrate in circles, perpendicular to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direction </a:t>
            </a:r>
            <a:r>
              <a:rPr lang="en-US" dirty="0" smtClean="0"/>
              <a:t>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 smtClean="0"/>
              <a:t>. The particles travel along the rod from the point of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impact </a:t>
            </a:r>
            <a:r>
              <a:rPr lang="en-US" dirty="0" smtClean="0"/>
              <a:t>to its end.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27</a:t>
            </a:r>
            <a:r>
              <a:rPr lang="en-US" dirty="0" smtClean="0"/>
              <a:t>. Which of the following is not 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 characteristic </a:t>
            </a:r>
            <a:r>
              <a:rPr lang="en-US" dirty="0" smtClean="0"/>
              <a:t>of mechanical waves?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 smtClean="0"/>
              <a:t>. They consist of disturbances or oscillations of 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medium</a:t>
            </a:r>
            <a:r>
              <a:rPr lang="en-US" dirty="0" smtClean="0"/>
              <a:t>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. They transport energy.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 smtClean="0"/>
              <a:t>. They travel in a direction that is at right angles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to </a:t>
            </a:r>
            <a:r>
              <a:rPr lang="en-US" dirty="0" smtClean="0"/>
              <a:t>the direction of the particles of the medium.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dirty="0" smtClean="0"/>
              <a:t>. They are created by a vibrating source.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28</a:t>
            </a:r>
            <a:r>
              <a:rPr lang="en-US" dirty="0" smtClean="0"/>
              <a:t>. The sonar device on a fishing boat uses underwater sound to locate fish. Would you expect sonar to be a longitudinal or a transverse wave?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A wave is </a:t>
            </a:r>
            <a:r>
              <a:rPr lang="en-US" sz="5400" dirty="0"/>
              <a:t>an oscillation accompanied by a transfer of energy that travels through a medium.</a:t>
            </a:r>
            <a:endParaRPr lang="en-GB" sz="5400" dirty="0"/>
          </a:p>
          <a:p>
            <a:endParaRPr lang="en-GB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For </a:t>
            </a:r>
            <a:r>
              <a:rPr lang="en-US" sz="5400" dirty="0"/>
              <a:t>waves there must be source of oscillations and the medium.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295400"/>
            <a:ext cx="85283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 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Period = time it takes for the weave cycle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complete.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frequency = how often the particles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medium vibrate when a wave passes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 the medium.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ω: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angular 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frequency.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λ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wavelength = the distance over which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wave's shape repeats.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 front velocity = the velocity at which the first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rise of a pulse above zero moves forward.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 :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distance.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y 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displacement.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Wave characteristics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Wave expression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674813" y="2825750"/>
          <a:ext cx="5792787" cy="2073275"/>
        </p:xfrm>
        <a:graphic>
          <a:graphicData uri="http://schemas.openxmlformats.org/presentationml/2006/ole">
            <p:oleObj spid="_x0000_s1027" name="Equation" r:id="rId3" imgW="1206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2. When </a:t>
            </a:r>
            <a:r>
              <a:rPr lang="en-US" dirty="0" smtClean="0"/>
              <a:t>a sound wave is displayed at </a:t>
            </a:r>
            <a:r>
              <a:rPr lang="en-US" dirty="0" err="1" smtClean="0"/>
              <a:t>c.r.o</a:t>
            </a:r>
            <a:r>
              <a:rPr lang="en-US" dirty="0" smtClean="0"/>
              <a:t>. (Cathode-Ray Oscilloscope) screen, two complete waves occupy five scale divisions. The calibrated time-base is set on 0.005 s per division. Determine the frequency of the waves.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3. Using </a:t>
            </a:r>
            <a:r>
              <a:rPr lang="en-US" dirty="0" smtClean="0"/>
              <a:t>the axes of displacement and distance, sketch two waves A and B such that A has twice the wavelength and half the amplitude of B.</a:t>
            </a: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are 2 types of waves longitudinal and transverse.</a:t>
            </a:r>
            <a:endParaRPr lang="en-GB" sz="2800" dirty="0"/>
          </a:p>
          <a:p>
            <a:pPr marL="514350" indent="-514350">
              <a:buAutoNum type="arabicPeriod"/>
            </a:pPr>
            <a:r>
              <a:rPr lang="en-US" sz="2800" b="1" u="sng" dirty="0" smtClean="0"/>
              <a:t>In </a:t>
            </a:r>
            <a:r>
              <a:rPr lang="en-US" sz="2800" b="1" u="sng" dirty="0"/>
              <a:t>longitudinal waves</a:t>
            </a:r>
            <a:r>
              <a:rPr lang="en-US" sz="2800" dirty="0"/>
              <a:t>, the particles of the medium vibrate parallel to the direction of the wave </a:t>
            </a:r>
            <a:r>
              <a:rPr lang="en-US" sz="2800" dirty="0" smtClean="0"/>
              <a:t>velocity.</a:t>
            </a:r>
          </a:p>
          <a:p>
            <a:pPr marL="514350" indent="-514350"/>
            <a:endParaRPr lang="en-GB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u="sng" dirty="0" smtClean="0"/>
              <a:t>In transverse waves</a:t>
            </a:r>
            <a:r>
              <a:rPr lang="en-US" sz="2800" dirty="0"/>
              <a:t>, the particles of the medium vibrate perpendicular to the direction of the wave velocity</a:t>
            </a:r>
            <a:r>
              <a:rPr lang="en-US" sz="2800" dirty="0" smtClean="0"/>
              <a:t>.</a:t>
            </a:r>
          </a:p>
          <a:p>
            <a:pPr marL="514350" indent="-514350"/>
            <a:endParaRPr lang="en-GB" sz="2800" dirty="0"/>
          </a:p>
          <a:p>
            <a:r>
              <a:rPr lang="en-US" sz="2800" dirty="0" smtClean="0"/>
              <a:t>	Sound wave is a longitudinal wave. </a:t>
            </a:r>
          </a:p>
          <a:p>
            <a:r>
              <a:rPr lang="en-US" sz="2800" dirty="0" smtClean="0"/>
              <a:t>	Electromagnetic </a:t>
            </a:r>
            <a:r>
              <a:rPr lang="en-US" sz="2800" dirty="0"/>
              <a:t>wave is a transverse wave.</a:t>
            </a:r>
            <a:endParaRPr lang="en-GB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Longitudinal and transverse waves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195</Words>
  <Application>Microsoft Office PowerPoint</Application>
  <PresentationFormat>On-screen Show (4:3)</PresentationFormat>
  <Paragraphs>114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Microsoft Equation 3.0</vt:lpstr>
      <vt:lpstr>WAVES</vt:lpstr>
      <vt:lpstr>INTRODUCTION</vt:lpstr>
      <vt:lpstr>Slide 3</vt:lpstr>
      <vt:lpstr>Slide 4</vt:lpstr>
      <vt:lpstr> Wave characteristics </vt:lpstr>
      <vt:lpstr> Wave expression</vt:lpstr>
      <vt:lpstr>Problem 2:</vt:lpstr>
      <vt:lpstr>Problem 3:</vt:lpstr>
      <vt:lpstr> Longitudinal and transverse waves </vt:lpstr>
      <vt:lpstr>WAVES APPLICATIONS</vt:lpstr>
      <vt:lpstr>Phase and phase difference</vt:lpstr>
      <vt:lpstr>Slide 12</vt:lpstr>
      <vt:lpstr>Slide 13</vt:lpstr>
      <vt:lpstr>Intensity</vt:lpstr>
      <vt:lpstr>Problem 4</vt:lpstr>
      <vt:lpstr>Problem 5</vt:lpstr>
      <vt:lpstr>Slide 17</vt:lpstr>
      <vt:lpstr>Doppler Effect</vt:lpstr>
      <vt:lpstr>Problem 11</vt:lpstr>
      <vt:lpstr>Slide 20</vt:lpstr>
      <vt:lpstr>Problem 21</vt:lpstr>
      <vt:lpstr>Problem 22</vt:lpstr>
      <vt:lpstr>Problem 23</vt:lpstr>
      <vt:lpstr>Problem 24</vt:lpstr>
      <vt:lpstr>Problem 25</vt:lpstr>
      <vt:lpstr>Problem 26</vt:lpstr>
      <vt:lpstr>Problem 27</vt:lpstr>
      <vt:lpstr>Problem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Surfaid</dc:creator>
  <cp:lastModifiedBy>Surfaid</cp:lastModifiedBy>
  <cp:revision>43</cp:revision>
  <dcterms:created xsi:type="dcterms:W3CDTF">2017-04-19T08:29:30Z</dcterms:created>
  <dcterms:modified xsi:type="dcterms:W3CDTF">2017-04-19T10:15:09Z</dcterms:modified>
</cp:coreProperties>
</file>