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5A34-62F9-4835-939B-C04B89058275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541B-30DD-48CE-A589-2F011B88A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3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5A34-62F9-4835-939B-C04B89058275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541B-30DD-48CE-A589-2F011B88A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62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5A34-62F9-4835-939B-C04B89058275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541B-30DD-48CE-A589-2F011B88A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72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5A34-62F9-4835-939B-C04B89058275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541B-30DD-48CE-A589-2F011B88A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8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5A34-62F9-4835-939B-C04B89058275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541B-30DD-48CE-A589-2F011B88A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93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5A34-62F9-4835-939B-C04B89058275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541B-30DD-48CE-A589-2F011B88A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50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5A34-62F9-4835-939B-C04B89058275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541B-30DD-48CE-A589-2F011B88A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1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5A34-62F9-4835-939B-C04B89058275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541B-30DD-48CE-A589-2F011B88A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2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5A34-62F9-4835-939B-C04B89058275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541B-30DD-48CE-A589-2F011B88A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41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5A34-62F9-4835-939B-C04B89058275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541B-30DD-48CE-A589-2F011B88A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00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5A34-62F9-4835-939B-C04B89058275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4541B-30DD-48CE-A589-2F011B88A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6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55A34-62F9-4835-939B-C04B89058275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4541B-30DD-48CE-A589-2F011B88A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3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onochromator" TargetMode="External"/><Relationship Id="rId13" Type="http://schemas.openxmlformats.org/officeDocument/2006/relationships/hyperlink" Target="https://en.wikipedia.org/wiki/James_Gregory_%28astronomer_and_mathematician%29" TargetMode="External"/><Relationship Id="rId18" Type="http://schemas.openxmlformats.org/officeDocument/2006/relationships/hyperlink" Target="https://en.wikipedia.org/wiki/Diffraction_grating#cite_note-5" TargetMode="External"/><Relationship Id="rId3" Type="http://schemas.openxmlformats.org/officeDocument/2006/relationships/hyperlink" Target="https://en.wikipedia.org/wiki/Diffraction" TargetMode="External"/><Relationship Id="rId21" Type="http://schemas.openxmlformats.org/officeDocument/2006/relationships/hyperlink" Target="https://en.wikipedia.org/wiki/Diffraction_grating#cite_note-6" TargetMode="External"/><Relationship Id="rId7" Type="http://schemas.openxmlformats.org/officeDocument/2006/relationships/hyperlink" Target="https://en.wikipedia.org/wiki/Dispersion_%28optics%29" TargetMode="External"/><Relationship Id="rId12" Type="http://schemas.openxmlformats.org/officeDocument/2006/relationships/hyperlink" Target="https://en.wikipedia.org/wiki/Diffraction_grating#cite_note-3" TargetMode="External"/><Relationship Id="rId17" Type="http://schemas.openxmlformats.org/officeDocument/2006/relationships/hyperlink" Target="https://en.wikipedia.org/wiki/David_Rittenhouse" TargetMode="External"/><Relationship Id="rId2" Type="http://schemas.openxmlformats.org/officeDocument/2006/relationships/hyperlink" Target="https://en.wikipedia.org/wiki/Optics" TargetMode="External"/><Relationship Id="rId16" Type="http://schemas.openxmlformats.org/officeDocument/2006/relationships/hyperlink" Target="https://en.wikipedia.org/wiki/Philadelphia" TargetMode="External"/><Relationship Id="rId20" Type="http://schemas.openxmlformats.org/officeDocument/2006/relationships/hyperlink" Target="https://en.wikipedia.org/wiki/1821_in_scien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Diffraction_grating#cite_note-2" TargetMode="External"/><Relationship Id="rId11" Type="http://schemas.openxmlformats.org/officeDocument/2006/relationships/hyperlink" Target="https://en.wikipedia.org/wiki/Holography" TargetMode="External"/><Relationship Id="rId24" Type="http://schemas.openxmlformats.org/officeDocument/2006/relationships/hyperlink" Target="https://en.wikipedia.org/wiki/DVD" TargetMode="External"/><Relationship Id="rId5" Type="http://schemas.openxmlformats.org/officeDocument/2006/relationships/hyperlink" Target="https://en.wikipedia.org/wiki/Diffraction_grating#cite_note-1" TargetMode="External"/><Relationship Id="rId15" Type="http://schemas.openxmlformats.org/officeDocument/2006/relationships/hyperlink" Target="https://en.wikipedia.org/wiki/1785_in_science" TargetMode="External"/><Relationship Id="rId23" Type="http://schemas.openxmlformats.org/officeDocument/2006/relationships/hyperlink" Target="https://en.wikipedia.org/wiki/CD" TargetMode="External"/><Relationship Id="rId10" Type="http://schemas.openxmlformats.org/officeDocument/2006/relationships/hyperlink" Target="https://en.wikipedia.org/wiki/Reflection_%28optics%29" TargetMode="External"/><Relationship Id="rId19" Type="http://schemas.openxmlformats.org/officeDocument/2006/relationships/hyperlink" Target="https://en.wikipedia.org/wiki/Joseph_von_Fraunhofer" TargetMode="External"/><Relationship Id="rId4" Type="http://schemas.openxmlformats.org/officeDocument/2006/relationships/hyperlink" Target="https://en.wikipedia.org/wiki/Structural_coloration" TargetMode="External"/><Relationship Id="rId9" Type="http://schemas.openxmlformats.org/officeDocument/2006/relationships/hyperlink" Target="https://en.wikipedia.org/wiki/Spectrometer" TargetMode="External"/><Relationship Id="rId14" Type="http://schemas.openxmlformats.org/officeDocument/2006/relationships/hyperlink" Target="https://en.wikipedia.org/wiki/Diffraction_grating#cite_note-4" TargetMode="External"/><Relationship Id="rId22" Type="http://schemas.openxmlformats.org/officeDocument/2006/relationships/hyperlink" Target="https://en.wikipedia.org/wiki/Spectrum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near_system" TargetMode="External"/><Relationship Id="rId2" Type="http://schemas.openxmlformats.org/officeDocument/2006/relationships/hyperlink" Target="https://en.wikipedia.org/wiki/Superposition_principle#cite_note-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Refractive_index" TargetMode="External"/><Relationship Id="rId13" Type="http://schemas.openxmlformats.org/officeDocument/2006/relationships/hyperlink" Target="https://en.wikipedia.org/wiki/Electromagnetic_radiation" TargetMode="External"/><Relationship Id="rId3" Type="http://schemas.openxmlformats.org/officeDocument/2006/relationships/hyperlink" Target="https://en.wikipedia.org/wiki/Umbra,_penumbra_and_antumbra" TargetMode="External"/><Relationship Id="rId7" Type="http://schemas.openxmlformats.org/officeDocument/2006/relationships/hyperlink" Target="https://en.wikipedia.org/wiki/Wavelength" TargetMode="External"/><Relationship Id="rId12" Type="http://schemas.openxmlformats.org/officeDocument/2006/relationships/hyperlink" Target="https://en.wikipedia.org/wiki/Wind_wave" TargetMode="External"/><Relationship Id="rId2" Type="http://schemas.openxmlformats.org/officeDocument/2006/relationships/hyperlink" Target="https://en.wikipedia.org/wiki/Wave" TargetMode="External"/><Relationship Id="rId16" Type="http://schemas.openxmlformats.org/officeDocument/2006/relationships/hyperlink" Target="https://en.wikipedia.org/wiki/Radio_wav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Huygens%E2%80%93Fresnel_principle" TargetMode="External"/><Relationship Id="rId11" Type="http://schemas.openxmlformats.org/officeDocument/2006/relationships/hyperlink" Target="https://en.wikipedia.org/wiki/Sound_wave" TargetMode="External"/><Relationship Id="rId5" Type="http://schemas.openxmlformats.org/officeDocument/2006/relationships/hyperlink" Target="https://en.wikipedia.org/wiki/Interference_%28wave_propagation%29" TargetMode="External"/><Relationship Id="rId15" Type="http://schemas.openxmlformats.org/officeDocument/2006/relationships/hyperlink" Target="https://en.wikipedia.org/wiki/X-ray" TargetMode="External"/><Relationship Id="rId10" Type="http://schemas.openxmlformats.org/officeDocument/2006/relationships/hyperlink" Target="https://en.wikipedia.org/wiki/Acoustic_impedance" TargetMode="External"/><Relationship Id="rId4" Type="http://schemas.openxmlformats.org/officeDocument/2006/relationships/hyperlink" Target="https://en.wikipedia.org/wiki/Classical_physics" TargetMode="External"/><Relationship Id="rId9" Type="http://schemas.openxmlformats.org/officeDocument/2006/relationships/hyperlink" Target="https://en.wikipedia.org/wiki/Sound" TargetMode="External"/><Relationship Id="rId14" Type="http://schemas.openxmlformats.org/officeDocument/2006/relationships/hyperlink" Target="https://en.wikipedia.org/wiki/Visible_spectrum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Laser_beam" TargetMode="External"/><Relationship Id="rId3" Type="http://schemas.openxmlformats.org/officeDocument/2006/relationships/hyperlink" Target="https://en.wikipedia.org/wiki/Francesco_Maria_Grimaldi" TargetMode="External"/><Relationship Id="rId7" Type="http://schemas.openxmlformats.org/officeDocument/2006/relationships/hyperlink" Target="https://en.wikipedia.org/wiki/Wave_superposition#Diffraction_vs._interference" TargetMode="External"/><Relationship Id="rId2" Type="http://schemas.openxmlformats.org/officeDocument/2006/relationships/hyperlink" Target="https://en.wikipedia.org/wiki/Quantum_mechani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Diffraction_grating" TargetMode="External"/><Relationship Id="rId11" Type="http://schemas.openxmlformats.org/officeDocument/2006/relationships/hyperlink" Target="https://en.wikipedia.org/w/index.php?title=Diffraction_equation&amp;action=edit&amp;redlink=1" TargetMode="External"/><Relationship Id="rId5" Type="http://schemas.openxmlformats.org/officeDocument/2006/relationships/hyperlink" Target="https://en.wikipedia.org/wiki/Interference_%28wave_propagation%29" TargetMode="External"/><Relationship Id="rId10" Type="http://schemas.openxmlformats.org/officeDocument/2006/relationships/hyperlink" Target="https://en.wikipedia.org/wiki/Ultrasonic_transducer" TargetMode="External"/><Relationship Id="rId4" Type="http://schemas.openxmlformats.org/officeDocument/2006/relationships/hyperlink" Target="https://en.wikipedia.org/wiki/Wavelength" TargetMode="External"/><Relationship Id="rId9" Type="http://schemas.openxmlformats.org/officeDocument/2006/relationships/hyperlink" Target="https://en.wikipedia.org/wiki/Radar_antenna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Light_wave" TargetMode="External"/><Relationship Id="rId3" Type="http://schemas.openxmlformats.org/officeDocument/2006/relationships/hyperlink" Target="https://en.wikipedia.org/wiki/Wave" TargetMode="External"/><Relationship Id="rId7" Type="http://schemas.openxmlformats.org/officeDocument/2006/relationships/hyperlink" Target="https://en.wikipedia.org/wiki/Frequency" TargetMode="External"/><Relationship Id="rId12" Type="http://schemas.openxmlformats.org/officeDocument/2006/relationships/hyperlink" Target="https://en.wikipedia.org/wiki/Matter_wave" TargetMode="External"/><Relationship Id="rId2" Type="http://schemas.openxmlformats.org/officeDocument/2006/relationships/hyperlink" Target="https://en.wikipedia.org/wiki/Physi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Coherence_%28physics%29" TargetMode="External"/><Relationship Id="rId11" Type="http://schemas.openxmlformats.org/officeDocument/2006/relationships/hyperlink" Target="https://en.wikipedia.org/wiki/Surface_wave" TargetMode="External"/><Relationship Id="rId5" Type="http://schemas.openxmlformats.org/officeDocument/2006/relationships/hyperlink" Target="https://en.wikipedia.org/wiki/Amplitude" TargetMode="External"/><Relationship Id="rId10" Type="http://schemas.openxmlformats.org/officeDocument/2006/relationships/hyperlink" Target="https://en.wikipedia.org/wiki/Sound_wave" TargetMode="External"/><Relationship Id="rId4" Type="http://schemas.openxmlformats.org/officeDocument/2006/relationships/hyperlink" Target="https://en.wikipedia.org/wiki/Superposition_principle" TargetMode="External"/><Relationship Id="rId9" Type="http://schemas.openxmlformats.org/officeDocument/2006/relationships/hyperlink" Target="https://en.wikipedia.org/wiki/Radio_wave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Wave_theory_of_light" TargetMode="External"/><Relationship Id="rId3" Type="http://schemas.openxmlformats.org/officeDocument/2006/relationships/hyperlink" Target="https://en.wikipedia.org/wiki/Classical_physics" TargetMode="External"/><Relationship Id="rId7" Type="http://schemas.openxmlformats.org/officeDocument/2006/relationships/hyperlink" Target="https://en.wikipedia.org/wiki/Thomas_Young_%28scientist%29" TargetMode="External"/><Relationship Id="rId12" Type="http://schemas.openxmlformats.org/officeDocument/2006/relationships/hyperlink" Target="https://en.wikipedia.org/wiki/Mach%E2%80%93Zehnder_interferometer" TargetMode="External"/><Relationship Id="rId2" Type="http://schemas.openxmlformats.org/officeDocument/2006/relationships/hyperlink" Target="https://en.wikipedia.org/wiki/Introduction_to_quantum_mechanics#Wave.E2.80.93particle_duali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Quantum_mechanics" TargetMode="External"/><Relationship Id="rId11" Type="http://schemas.openxmlformats.org/officeDocument/2006/relationships/hyperlink" Target="https://en.wikipedia.org/wiki/Interference_pattern" TargetMode="External"/><Relationship Id="rId5" Type="http://schemas.openxmlformats.org/officeDocument/2006/relationships/hyperlink" Target="https://en.wikipedia.org/wiki/Particle" TargetMode="External"/><Relationship Id="rId10" Type="http://schemas.openxmlformats.org/officeDocument/2006/relationships/hyperlink" Target="https://en.wikipedia.org/wiki/Double-slit_experiment#cite_note-1" TargetMode="External"/><Relationship Id="rId4" Type="http://schemas.openxmlformats.org/officeDocument/2006/relationships/hyperlink" Target="https://en.wikipedia.org/wiki/Wave" TargetMode="External"/><Relationship Id="rId9" Type="http://schemas.openxmlformats.org/officeDocument/2006/relationships/hyperlink" Target="https://en.wikipedia.org/wiki/Young%27s_interference_experime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500" b="1" dirty="0" smtClean="0"/>
              <a:t>Superposition of waves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3152607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839199" cy="6477000"/>
          </a:xfrm>
        </p:spPr>
      </p:pic>
    </p:spTree>
    <p:extLst>
      <p:ext uri="{BB962C8B-B14F-4D97-AF65-F5344CB8AC3E}">
        <p14:creationId xmlns:p14="http://schemas.microsoft.com/office/powerpoint/2010/main" val="882877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Diffraction grating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In </a:t>
            </a:r>
            <a:r>
              <a:rPr lang="en-US" dirty="0" smtClean="0">
                <a:hlinkClick r:id="rId2" tooltip="Optics"/>
              </a:rPr>
              <a:t>optics</a:t>
            </a:r>
            <a:r>
              <a:rPr lang="en-US" dirty="0" smtClean="0"/>
              <a:t>, a </a:t>
            </a:r>
            <a:r>
              <a:rPr lang="en-US" b="1" dirty="0" smtClean="0"/>
              <a:t>diffraction grating</a:t>
            </a:r>
            <a:r>
              <a:rPr lang="en-US" dirty="0" smtClean="0"/>
              <a:t> is an optical component with a periodic structure, which splits and </a:t>
            </a:r>
            <a:r>
              <a:rPr lang="en-US" dirty="0" smtClean="0">
                <a:hlinkClick r:id="rId3" tooltip="Diffraction"/>
              </a:rPr>
              <a:t>diffracts</a:t>
            </a:r>
            <a:r>
              <a:rPr lang="en-US" dirty="0" smtClean="0"/>
              <a:t> light into several beams travelling in different directions. The emerging coloration is a form of </a:t>
            </a:r>
            <a:r>
              <a:rPr lang="en-US" dirty="0" smtClean="0">
                <a:hlinkClick r:id="rId4" tooltip="Structural coloration"/>
              </a:rPr>
              <a:t>structural coloration</a:t>
            </a:r>
            <a:r>
              <a:rPr lang="en-US" dirty="0" smtClean="0"/>
              <a:t>.</a:t>
            </a:r>
            <a:r>
              <a:rPr lang="en-US" baseline="30000" dirty="0" smtClean="0">
                <a:hlinkClick r:id="rId5"/>
              </a:rPr>
              <a:t>[1]</a:t>
            </a:r>
            <a:r>
              <a:rPr lang="en-US" baseline="30000" dirty="0" smtClean="0">
                <a:hlinkClick r:id="rId6"/>
              </a:rPr>
              <a:t>[2]</a:t>
            </a:r>
            <a:r>
              <a:rPr lang="en-US" dirty="0" smtClean="0"/>
              <a:t> The directions of these beams depend on the spacing of the grating and the wavelength of the light so that the grating acts as the </a:t>
            </a:r>
            <a:r>
              <a:rPr lang="en-US" dirty="0" smtClean="0">
                <a:hlinkClick r:id="rId7" tooltip="Dispersion (optics)"/>
              </a:rPr>
              <a:t>dispersive</a:t>
            </a:r>
            <a:r>
              <a:rPr lang="en-US" dirty="0" smtClean="0"/>
              <a:t> element. Because of this, gratings are commonly used in </a:t>
            </a:r>
            <a:r>
              <a:rPr lang="en-US" dirty="0" err="1" smtClean="0">
                <a:hlinkClick r:id="rId8" tooltip="Monochromator"/>
              </a:rPr>
              <a:t>monochromators</a:t>
            </a:r>
            <a:r>
              <a:rPr lang="en-US" dirty="0" smtClean="0"/>
              <a:t> and </a:t>
            </a:r>
            <a:r>
              <a:rPr lang="en-US" dirty="0" smtClean="0">
                <a:hlinkClick r:id="rId9" tooltip="Spectrometer"/>
              </a:rPr>
              <a:t>spectrometers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practical applications, gratings generally have ridges or </a:t>
            </a:r>
            <a:r>
              <a:rPr lang="en-US" i="1" dirty="0" smtClean="0"/>
              <a:t>rulings</a:t>
            </a:r>
            <a:r>
              <a:rPr lang="en-US" dirty="0" smtClean="0"/>
              <a:t> on their surface rather than dark lines. Such gratings can be either </a:t>
            </a:r>
            <a:r>
              <a:rPr lang="en-US" dirty="0" err="1" smtClean="0"/>
              <a:t>transmissive</a:t>
            </a:r>
            <a:r>
              <a:rPr lang="en-US" dirty="0" smtClean="0"/>
              <a:t> or </a:t>
            </a:r>
            <a:r>
              <a:rPr lang="en-US" dirty="0" smtClean="0">
                <a:hlinkClick r:id="rId10" tooltip="Reflection (optics)"/>
              </a:rPr>
              <a:t>reflective</a:t>
            </a:r>
            <a:r>
              <a:rPr lang="en-US" dirty="0" smtClean="0"/>
              <a:t>. Gratings which modulate the phase rather than the amplitude of the incident light are also produced, frequently using </a:t>
            </a:r>
            <a:r>
              <a:rPr lang="en-US" dirty="0" smtClean="0">
                <a:hlinkClick r:id="rId11" tooltip="Holography"/>
              </a:rPr>
              <a:t>holography</a:t>
            </a:r>
            <a:r>
              <a:rPr lang="en-US" dirty="0" smtClean="0"/>
              <a:t>.</a:t>
            </a:r>
            <a:r>
              <a:rPr lang="en-US" baseline="30000" dirty="0" smtClean="0">
                <a:hlinkClick r:id="rId12"/>
              </a:rPr>
              <a:t>[3]</a:t>
            </a:r>
            <a:endParaRPr lang="en-US" dirty="0" smtClean="0"/>
          </a:p>
          <a:p>
            <a:r>
              <a:rPr lang="en-US" dirty="0" smtClean="0"/>
              <a:t>The principles of diffraction gratings were discovered by </a:t>
            </a:r>
            <a:r>
              <a:rPr lang="en-US" dirty="0" smtClean="0">
                <a:hlinkClick r:id="rId13" tooltip="James Gregory (astronomer and mathematician)"/>
              </a:rPr>
              <a:t>James Gregory</a:t>
            </a:r>
            <a:r>
              <a:rPr lang="en-US" dirty="0" smtClean="0"/>
              <a:t>, about a year after Newton's prism experiments, initially with items such as bird feathers.</a:t>
            </a:r>
            <a:r>
              <a:rPr lang="en-US" baseline="30000" dirty="0" smtClean="0">
                <a:hlinkClick r:id="rId14"/>
              </a:rPr>
              <a:t>[4]</a:t>
            </a:r>
            <a:r>
              <a:rPr lang="en-US" dirty="0" smtClean="0"/>
              <a:t> The first man-made diffraction grating was made around </a:t>
            </a:r>
            <a:r>
              <a:rPr lang="en-US" dirty="0" smtClean="0">
                <a:hlinkClick r:id="rId15" tooltip="1785 in science"/>
              </a:rPr>
              <a:t>1785</a:t>
            </a:r>
            <a:r>
              <a:rPr lang="en-US" dirty="0" smtClean="0"/>
              <a:t> by </a:t>
            </a:r>
            <a:r>
              <a:rPr lang="en-US" dirty="0" smtClean="0">
                <a:hlinkClick r:id="rId16" tooltip="Philadelphia"/>
              </a:rPr>
              <a:t>Philadelphia</a:t>
            </a:r>
            <a:r>
              <a:rPr lang="en-US" dirty="0" smtClean="0"/>
              <a:t> inventor </a:t>
            </a:r>
            <a:r>
              <a:rPr lang="en-US" dirty="0" smtClean="0">
                <a:hlinkClick r:id="rId17" tooltip="David Rittenhouse"/>
              </a:rPr>
              <a:t>David Rittenhouse</a:t>
            </a:r>
            <a:r>
              <a:rPr lang="en-US" dirty="0" smtClean="0"/>
              <a:t>, who strung hairs between two finely threaded screws.</a:t>
            </a:r>
            <a:r>
              <a:rPr lang="en-US" baseline="30000" dirty="0" smtClean="0">
                <a:hlinkClick r:id="rId18"/>
              </a:rPr>
              <a:t>[5]</a:t>
            </a:r>
            <a:r>
              <a:rPr lang="en-US" dirty="0" smtClean="0"/>
              <a:t> This was similar to notable German physicist </a:t>
            </a:r>
            <a:r>
              <a:rPr lang="en-US" dirty="0" smtClean="0">
                <a:hlinkClick r:id="rId19" tooltip="Joseph von Fraunhofer"/>
              </a:rPr>
              <a:t>Joseph von </a:t>
            </a:r>
            <a:r>
              <a:rPr lang="en-US" dirty="0" err="1" smtClean="0">
                <a:hlinkClick r:id="rId19" tooltip="Joseph von Fraunhofer"/>
              </a:rPr>
              <a:t>Fraunhofer</a:t>
            </a:r>
            <a:r>
              <a:rPr lang="en-US" dirty="0" err="1" smtClean="0"/>
              <a:t>'s</a:t>
            </a:r>
            <a:r>
              <a:rPr lang="en-US" dirty="0" smtClean="0"/>
              <a:t> wire diffraction grating in </a:t>
            </a:r>
            <a:r>
              <a:rPr lang="en-US" dirty="0" smtClean="0">
                <a:hlinkClick r:id="rId20" tooltip="1821 in science"/>
              </a:rPr>
              <a:t>1821</a:t>
            </a:r>
            <a:r>
              <a:rPr lang="en-US" dirty="0" smtClean="0"/>
              <a:t>.</a:t>
            </a:r>
            <a:r>
              <a:rPr lang="en-US" baseline="30000" dirty="0" smtClean="0">
                <a:hlinkClick r:id="rId21"/>
              </a:rPr>
              <a:t>[6]</a:t>
            </a:r>
            <a:endParaRPr lang="en-US" dirty="0" smtClean="0"/>
          </a:p>
          <a:p>
            <a:r>
              <a:rPr lang="en-US" dirty="0" smtClean="0"/>
              <a:t>Diffraction can create "rainbow" colors when illuminated by a wide </a:t>
            </a:r>
            <a:r>
              <a:rPr lang="en-US" dirty="0" smtClean="0">
                <a:hlinkClick r:id="rId22" tooltip="Spectrum"/>
              </a:rPr>
              <a:t>spectrum</a:t>
            </a:r>
            <a:r>
              <a:rPr lang="en-US" dirty="0" smtClean="0"/>
              <a:t> (e.g., continuous) light source. The sparkling effects from the closely spaced narrow tracks on optical storage disks such as </a:t>
            </a:r>
            <a:r>
              <a:rPr lang="en-US" dirty="0" smtClean="0">
                <a:hlinkClick r:id="rId23" tooltip="CD"/>
              </a:rPr>
              <a:t>CDs</a:t>
            </a:r>
            <a:r>
              <a:rPr lang="en-US" dirty="0" smtClean="0"/>
              <a:t> or </a:t>
            </a:r>
            <a:r>
              <a:rPr lang="en-US" dirty="0" smtClean="0">
                <a:hlinkClick r:id="rId24" tooltip="DVD"/>
              </a:rPr>
              <a:t>DVDs</a:t>
            </a:r>
            <a:r>
              <a:rPr lang="en-US" dirty="0" smtClean="0"/>
              <a:t> are an example, while the similar rainbow effects caused by thin layers of oil (or gasoline, etc.) on water are not caused by a grating, but rather by interference effects in reflections from the closely spaced </a:t>
            </a:r>
            <a:r>
              <a:rPr lang="en-US" dirty="0" err="1" smtClean="0"/>
              <a:t>transmissive</a:t>
            </a:r>
            <a:r>
              <a:rPr lang="en-US" dirty="0" smtClean="0"/>
              <a:t> layers (see Examples, below). A grating has parallel lines, while a CD has a spiral of finely-spaced data tracks. Diffraction colors also appear when one looks at a bright point source through a translucent fine-pitch umbrella-fabric covering. Decorative patterned plastic films based on reflective grating patches are very inexpensive, and are commonplace.</a:t>
            </a:r>
          </a:p>
        </p:txBody>
      </p:sp>
    </p:spTree>
    <p:extLst>
      <p:ext uri="{BB962C8B-B14F-4D97-AF65-F5344CB8AC3E}">
        <p14:creationId xmlns:p14="http://schemas.microsoft.com/office/powerpoint/2010/main" val="2348070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228600"/>
            <a:ext cx="8605308" cy="6400800"/>
          </a:xfrm>
        </p:spPr>
      </p:pic>
    </p:spTree>
    <p:extLst>
      <p:ext uri="{BB962C8B-B14F-4D97-AF65-F5344CB8AC3E}">
        <p14:creationId xmlns:p14="http://schemas.microsoft.com/office/powerpoint/2010/main" val="4136563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Superposition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/>
              <a:t>superposition principle</a:t>
            </a:r>
            <a:r>
              <a:rPr lang="en-US" dirty="0" smtClean="0"/>
              <a:t>,</a:t>
            </a:r>
            <a:r>
              <a:rPr lang="en-US" baseline="30000" dirty="0" smtClean="0">
                <a:hlinkClick r:id="rId2"/>
              </a:rPr>
              <a:t>[1]</a:t>
            </a:r>
            <a:r>
              <a:rPr lang="en-US" dirty="0" smtClean="0"/>
              <a:t> also known as </a:t>
            </a:r>
            <a:r>
              <a:rPr lang="en-US" b="1" dirty="0" smtClean="0"/>
              <a:t>superposition property</a:t>
            </a:r>
            <a:r>
              <a:rPr lang="en-US" dirty="0" smtClean="0"/>
              <a:t>, states that, for all </a:t>
            </a:r>
            <a:r>
              <a:rPr lang="en-US" dirty="0" smtClean="0">
                <a:hlinkClick r:id="rId3" tooltip="Linear system"/>
              </a:rPr>
              <a:t>linear systems</a:t>
            </a:r>
            <a:r>
              <a:rPr lang="en-US" dirty="0" smtClean="0"/>
              <a:t>, the net response at a given place and time caused by two or more stimuli is the sum of the responses that would have been caused by each stimulus individually. So that if input </a:t>
            </a:r>
            <a:r>
              <a:rPr lang="en-US" i="1" dirty="0" smtClean="0"/>
              <a:t>A</a:t>
            </a:r>
            <a:r>
              <a:rPr lang="en-US" dirty="0" smtClean="0"/>
              <a:t> produces response </a:t>
            </a:r>
            <a:r>
              <a:rPr lang="en-US" i="1" dirty="0" smtClean="0"/>
              <a:t>X</a:t>
            </a:r>
            <a:r>
              <a:rPr lang="en-US" dirty="0" smtClean="0"/>
              <a:t> and input </a:t>
            </a:r>
            <a:r>
              <a:rPr lang="en-US" i="1" dirty="0" smtClean="0"/>
              <a:t>B</a:t>
            </a:r>
            <a:r>
              <a:rPr lang="en-US" dirty="0" smtClean="0"/>
              <a:t> produces response </a:t>
            </a:r>
            <a:r>
              <a:rPr lang="en-US" i="1" dirty="0" smtClean="0"/>
              <a:t>Y</a:t>
            </a:r>
            <a:r>
              <a:rPr lang="en-US" dirty="0" smtClean="0"/>
              <a:t> then input (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dirty="0" smtClean="0"/>
              <a:t>) produces response (</a:t>
            </a:r>
            <a:r>
              <a:rPr lang="en-US" i="1" dirty="0" smtClean="0"/>
              <a:t>X</a:t>
            </a:r>
            <a:r>
              <a:rPr lang="en-US" dirty="0" smtClean="0"/>
              <a:t> + </a:t>
            </a:r>
            <a:r>
              <a:rPr lang="en-US" i="1" dirty="0" smtClean="0"/>
              <a:t>Y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886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57200"/>
            <a:ext cx="7498628" cy="5668963"/>
          </a:xfrm>
        </p:spPr>
      </p:pic>
    </p:spTree>
    <p:extLst>
      <p:ext uri="{BB962C8B-B14F-4D97-AF65-F5344CB8AC3E}">
        <p14:creationId xmlns:p14="http://schemas.microsoft.com/office/powerpoint/2010/main" val="144253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Diffraction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Diffraction</a:t>
            </a:r>
            <a:r>
              <a:rPr lang="en-US" dirty="0" smtClean="0"/>
              <a:t> refers to various phenomena that occur when a </a:t>
            </a:r>
            <a:r>
              <a:rPr lang="en-US" dirty="0" smtClean="0">
                <a:hlinkClick r:id="rId2" tooltip="Wave"/>
              </a:rPr>
              <a:t>wave</a:t>
            </a:r>
            <a:r>
              <a:rPr lang="en-US" dirty="0" smtClean="0"/>
              <a:t> encounters an obstacle or a slit. It is defined as the bending of light around the corners of an obstacle or aperture into the region of </a:t>
            </a:r>
            <a:r>
              <a:rPr lang="en-US" dirty="0" smtClean="0">
                <a:hlinkClick r:id="rId3" tooltip="Umbra, penumbra and antumbra"/>
              </a:rPr>
              <a:t>geometrical shadow</a:t>
            </a:r>
            <a:r>
              <a:rPr lang="en-US" dirty="0" smtClean="0"/>
              <a:t> of the obstacle. In </a:t>
            </a:r>
            <a:r>
              <a:rPr lang="en-US" dirty="0" smtClean="0">
                <a:hlinkClick r:id="rId4" tooltip="Classical physics"/>
              </a:rPr>
              <a:t>classical physics</a:t>
            </a:r>
            <a:r>
              <a:rPr lang="en-US" dirty="0" smtClean="0"/>
              <a:t>, the diffraction phenomenon is described as the </a:t>
            </a:r>
            <a:r>
              <a:rPr lang="en-US" dirty="0" smtClean="0">
                <a:hlinkClick r:id="rId5" tooltip="Interference (wave propagation)"/>
              </a:rPr>
              <a:t>interference</a:t>
            </a:r>
            <a:r>
              <a:rPr lang="en-US" dirty="0" smtClean="0"/>
              <a:t> of waves according to the </a:t>
            </a:r>
            <a:r>
              <a:rPr lang="en-US" dirty="0" smtClean="0">
                <a:hlinkClick r:id="rId6" tooltip="Huygens–Fresnel principle"/>
              </a:rPr>
              <a:t>Huygens–Fresnel principle</a:t>
            </a:r>
            <a:r>
              <a:rPr lang="en-US" dirty="0" smtClean="0"/>
              <a:t>. These characteristic behaviors are exhibited when a wave encounters an obstacle or a slit that is comparable in size to its </a:t>
            </a:r>
            <a:r>
              <a:rPr lang="en-US" dirty="0" smtClean="0">
                <a:hlinkClick r:id="rId7" tooltip="Wavelength"/>
              </a:rPr>
              <a:t>wavelength</a:t>
            </a:r>
            <a:r>
              <a:rPr lang="en-US" dirty="0" smtClean="0"/>
              <a:t>. Similar effects occur when a light wave travels through a medium with a varying </a:t>
            </a:r>
            <a:r>
              <a:rPr lang="en-US" dirty="0" smtClean="0">
                <a:hlinkClick r:id="rId8" tooltip="Refractive index"/>
              </a:rPr>
              <a:t>refractive index</a:t>
            </a:r>
            <a:r>
              <a:rPr lang="en-US" dirty="0" smtClean="0"/>
              <a:t>, or when a </a:t>
            </a:r>
            <a:r>
              <a:rPr lang="en-US" dirty="0" smtClean="0">
                <a:hlinkClick r:id="rId9" tooltip="Sound"/>
              </a:rPr>
              <a:t>sound wave</a:t>
            </a:r>
            <a:r>
              <a:rPr lang="en-US" dirty="0" smtClean="0"/>
              <a:t> travels through a medium with varying </a:t>
            </a:r>
            <a:r>
              <a:rPr lang="en-US" dirty="0" smtClean="0">
                <a:hlinkClick r:id="rId10" tooltip="Acoustic impedance"/>
              </a:rPr>
              <a:t>acoustic impedance</a:t>
            </a:r>
            <a:r>
              <a:rPr lang="en-US" dirty="0" smtClean="0"/>
              <a:t>. Diffraction occurs with all waves, including </a:t>
            </a:r>
            <a:r>
              <a:rPr lang="en-US" dirty="0" smtClean="0">
                <a:hlinkClick r:id="rId11" tooltip="Sound wave"/>
              </a:rPr>
              <a:t>sound waves</a:t>
            </a:r>
            <a:r>
              <a:rPr lang="en-US" dirty="0" smtClean="0"/>
              <a:t>, </a:t>
            </a:r>
            <a:r>
              <a:rPr lang="en-US" dirty="0" smtClean="0">
                <a:hlinkClick r:id="rId12" tooltip="Wind wave"/>
              </a:rPr>
              <a:t>water waves</a:t>
            </a:r>
            <a:r>
              <a:rPr lang="en-US" dirty="0" smtClean="0"/>
              <a:t>, and </a:t>
            </a:r>
            <a:r>
              <a:rPr lang="en-US" dirty="0" smtClean="0">
                <a:hlinkClick r:id="rId13" tooltip="Electromagnetic radiation"/>
              </a:rPr>
              <a:t>electromagnetic waves</a:t>
            </a:r>
            <a:r>
              <a:rPr lang="en-US" dirty="0" smtClean="0"/>
              <a:t> such as </a:t>
            </a:r>
            <a:r>
              <a:rPr lang="en-US" dirty="0" smtClean="0">
                <a:hlinkClick r:id="rId14" tooltip="Visible spectrum"/>
              </a:rPr>
              <a:t>visible light</a:t>
            </a:r>
            <a:r>
              <a:rPr lang="en-US" dirty="0" smtClean="0"/>
              <a:t>, </a:t>
            </a:r>
            <a:r>
              <a:rPr lang="en-US" dirty="0" smtClean="0">
                <a:hlinkClick r:id="rId15" tooltip="X-ray"/>
              </a:rPr>
              <a:t>X-rays</a:t>
            </a:r>
            <a:r>
              <a:rPr lang="en-US" dirty="0" smtClean="0"/>
              <a:t> and </a:t>
            </a:r>
            <a:r>
              <a:rPr lang="en-US" dirty="0" smtClean="0">
                <a:hlinkClick r:id="rId16" tooltip="Radio waves"/>
              </a:rPr>
              <a:t>radio waves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690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Diffraction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Since physical objects have wave-like properties (at the atomic level), diffraction also occurs with matter and can be studied according to the principles of </a:t>
            </a:r>
            <a:r>
              <a:rPr lang="en-US" dirty="0" smtClean="0">
                <a:hlinkClick r:id="rId2" tooltip="Quantum mechanics"/>
              </a:rPr>
              <a:t>quantum mechanics</a:t>
            </a:r>
            <a:r>
              <a:rPr lang="en-US" dirty="0" smtClean="0"/>
              <a:t>. Italian scientist </a:t>
            </a:r>
            <a:r>
              <a:rPr lang="en-US" dirty="0" smtClean="0">
                <a:hlinkClick r:id="rId3" tooltip="Francesco Maria Grimaldi"/>
              </a:rPr>
              <a:t>Francesco Maria </a:t>
            </a:r>
            <a:r>
              <a:rPr lang="en-US" dirty="0" err="1" smtClean="0">
                <a:hlinkClick r:id="rId3" tooltip="Francesco Maria Grimaldi"/>
              </a:rPr>
              <a:t>Grimaldi</a:t>
            </a:r>
            <a:r>
              <a:rPr lang="en-US" dirty="0" smtClean="0"/>
              <a:t> coined the word "diffraction" and was the first to record accurate observations of the phenomenon in 1660.</a:t>
            </a:r>
          </a:p>
          <a:p>
            <a:r>
              <a:rPr lang="en-US" dirty="0" smtClean="0"/>
              <a:t>While diffraction occurs whenever propagating waves encounter such changes, its effects are generally most pronounced for waves whose </a:t>
            </a:r>
            <a:r>
              <a:rPr lang="en-US" dirty="0" smtClean="0">
                <a:hlinkClick r:id="rId4" tooltip="Wavelength"/>
              </a:rPr>
              <a:t>wavelength</a:t>
            </a:r>
            <a:r>
              <a:rPr lang="en-US" dirty="0" smtClean="0"/>
              <a:t> is roughly comparable to the dimensions of the diffracting object or slit. If the obstructing object provides multiple, closely spaced openings, a complex pattern of varying intensity can result. This is due to the addition, or </a:t>
            </a:r>
            <a:r>
              <a:rPr lang="en-US" dirty="0" smtClean="0">
                <a:hlinkClick r:id="rId5" tooltip="Interference (wave propagation)"/>
              </a:rPr>
              <a:t>interference</a:t>
            </a:r>
            <a:r>
              <a:rPr lang="en-US" dirty="0" smtClean="0"/>
              <a:t>, of different parts of a wave that travel to the observer by different paths, where different path lengths result in different phases (see </a:t>
            </a:r>
            <a:r>
              <a:rPr lang="en-US" dirty="0" smtClean="0">
                <a:hlinkClick r:id="rId6" tooltip="Diffraction grating"/>
              </a:rPr>
              <a:t>diffraction grating</a:t>
            </a:r>
            <a:r>
              <a:rPr lang="en-US" dirty="0" smtClean="0"/>
              <a:t> and </a:t>
            </a:r>
            <a:r>
              <a:rPr lang="en-US" dirty="0" smtClean="0">
                <a:hlinkClick r:id="rId7" tooltip="Wave superposition"/>
              </a:rPr>
              <a:t>wave superposition</a:t>
            </a:r>
            <a:r>
              <a:rPr lang="en-US" dirty="0" smtClean="0"/>
              <a:t>). The formalism of diffraction can also describe the way in which waves of finite extent propagate in free space. For example, the expanding profile of a </a:t>
            </a:r>
            <a:r>
              <a:rPr lang="en-US" dirty="0" smtClean="0">
                <a:hlinkClick r:id="rId8" tooltip="Laser beam"/>
              </a:rPr>
              <a:t>laser beam</a:t>
            </a:r>
            <a:r>
              <a:rPr lang="en-US" dirty="0" smtClean="0"/>
              <a:t>, the beam shape of a </a:t>
            </a:r>
            <a:r>
              <a:rPr lang="en-US" dirty="0" smtClean="0">
                <a:hlinkClick r:id="rId9" tooltip="Radar antenna"/>
              </a:rPr>
              <a:t>radar antenna</a:t>
            </a:r>
            <a:r>
              <a:rPr lang="en-US" dirty="0" smtClean="0"/>
              <a:t> and the field of view of an </a:t>
            </a:r>
            <a:r>
              <a:rPr lang="en-US" dirty="0" smtClean="0">
                <a:hlinkClick r:id="rId10" tooltip="Ultrasonic transducer"/>
              </a:rPr>
              <a:t>ultrasonic transducer</a:t>
            </a:r>
            <a:r>
              <a:rPr lang="en-US" dirty="0" smtClean="0"/>
              <a:t> can all be analyzed using </a:t>
            </a:r>
            <a:r>
              <a:rPr lang="en-US" dirty="0" smtClean="0">
                <a:hlinkClick r:id="rId11" tooltip="Diffraction equation (page does not exist)"/>
              </a:rPr>
              <a:t>diffraction equations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4056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088"/>
            <a:ext cx="8610600" cy="6325111"/>
          </a:xfrm>
        </p:spPr>
      </p:pic>
    </p:spTree>
    <p:extLst>
      <p:ext uri="{BB962C8B-B14F-4D97-AF65-F5344CB8AC3E}">
        <p14:creationId xmlns:p14="http://schemas.microsoft.com/office/powerpoint/2010/main" val="4047470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smtClean="0">
                <a:hlinkClick r:id="rId2" tooltip="Physics"/>
              </a:rPr>
              <a:t>physics</a:t>
            </a:r>
            <a:r>
              <a:rPr lang="en-US" dirty="0" smtClean="0"/>
              <a:t>, </a:t>
            </a:r>
            <a:r>
              <a:rPr lang="en-US" b="1" dirty="0" smtClean="0"/>
              <a:t>interference</a:t>
            </a:r>
            <a:r>
              <a:rPr lang="en-US" dirty="0" smtClean="0"/>
              <a:t> is a phenomenon in which two </a:t>
            </a:r>
            <a:r>
              <a:rPr lang="en-US" dirty="0" smtClean="0">
                <a:hlinkClick r:id="rId3" tooltip="Wave"/>
              </a:rPr>
              <a:t>waves</a:t>
            </a:r>
            <a:r>
              <a:rPr lang="en-US" dirty="0" smtClean="0"/>
              <a:t> </a:t>
            </a:r>
            <a:r>
              <a:rPr lang="en-US" dirty="0" smtClean="0">
                <a:hlinkClick r:id="rId4" tooltip="Superposition principle"/>
              </a:rPr>
              <a:t>superpose</a:t>
            </a:r>
            <a:r>
              <a:rPr lang="en-US" dirty="0" smtClean="0"/>
              <a:t> to form a resultant wave of greater, lower, or the same </a:t>
            </a:r>
            <a:r>
              <a:rPr lang="en-US" dirty="0" smtClean="0">
                <a:hlinkClick r:id="rId5" tooltip="Amplitude"/>
              </a:rPr>
              <a:t>amplitude</a:t>
            </a:r>
            <a:r>
              <a:rPr lang="en-US" dirty="0" smtClean="0"/>
              <a:t>. Interference usually refers to the interaction of waves that are correlated or </a:t>
            </a:r>
            <a:r>
              <a:rPr lang="en-US" dirty="0" smtClean="0">
                <a:hlinkClick r:id="rId6" tooltip="Coherence (physics)"/>
              </a:rPr>
              <a:t>coherent</a:t>
            </a:r>
            <a:r>
              <a:rPr lang="en-US" dirty="0" smtClean="0"/>
              <a:t> with each other, either because they come from the same source or because they have the same or nearly the same </a:t>
            </a:r>
            <a:r>
              <a:rPr lang="en-US" dirty="0" smtClean="0">
                <a:hlinkClick r:id="rId7" tooltip="Frequency"/>
              </a:rPr>
              <a:t>frequency</a:t>
            </a:r>
            <a:r>
              <a:rPr lang="en-US" dirty="0" smtClean="0"/>
              <a:t>. Interference effects can be observed with all types of waves, for example, </a:t>
            </a:r>
            <a:r>
              <a:rPr lang="en-US" dirty="0" smtClean="0">
                <a:hlinkClick r:id="rId8" tooltip="Light wave"/>
              </a:rPr>
              <a:t>light</a:t>
            </a:r>
            <a:r>
              <a:rPr lang="en-US" dirty="0" smtClean="0"/>
              <a:t>, </a:t>
            </a:r>
            <a:r>
              <a:rPr lang="en-US" dirty="0" smtClean="0">
                <a:hlinkClick r:id="rId9" tooltip="Radio wave"/>
              </a:rPr>
              <a:t>radio</a:t>
            </a:r>
            <a:r>
              <a:rPr lang="en-US" dirty="0" smtClean="0"/>
              <a:t>, </a:t>
            </a:r>
            <a:r>
              <a:rPr lang="en-US" dirty="0" smtClean="0">
                <a:hlinkClick r:id="rId10" tooltip="Sound wave"/>
              </a:rPr>
              <a:t>acoustic</a:t>
            </a:r>
            <a:r>
              <a:rPr lang="en-US" dirty="0" smtClean="0"/>
              <a:t>, </a:t>
            </a:r>
            <a:r>
              <a:rPr lang="en-US" dirty="0" smtClean="0">
                <a:hlinkClick r:id="rId11" tooltip="Surface wave"/>
              </a:rPr>
              <a:t>surface water waves</a:t>
            </a:r>
            <a:r>
              <a:rPr lang="en-US" dirty="0" smtClean="0"/>
              <a:t> or </a:t>
            </a:r>
            <a:r>
              <a:rPr lang="en-US" dirty="0" smtClean="0">
                <a:hlinkClick r:id="rId12" tooltip="Matter wave"/>
              </a:rPr>
              <a:t>matter waves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475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81000"/>
            <a:ext cx="7778035" cy="6019800"/>
          </a:xfrm>
        </p:spPr>
      </p:pic>
    </p:spTree>
    <p:extLst>
      <p:ext uri="{BB962C8B-B14F-4D97-AF65-F5344CB8AC3E}">
        <p14:creationId xmlns:p14="http://schemas.microsoft.com/office/powerpoint/2010/main" val="1593089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Double-slit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The modern </a:t>
            </a:r>
            <a:r>
              <a:rPr lang="en-US" b="1" dirty="0" smtClean="0"/>
              <a:t>double-slit experiment</a:t>
            </a:r>
            <a:r>
              <a:rPr lang="en-US" dirty="0" smtClean="0"/>
              <a:t> is a demonstration that light and matter can </a:t>
            </a:r>
            <a:r>
              <a:rPr lang="en-US" dirty="0" smtClean="0">
                <a:hlinkClick r:id="rId2" tooltip="Introduction to quantum mechanics"/>
              </a:rPr>
              <a:t>display characteristics</a:t>
            </a:r>
            <a:r>
              <a:rPr lang="en-US" dirty="0" smtClean="0"/>
              <a:t> of both </a:t>
            </a:r>
            <a:r>
              <a:rPr lang="en-US" dirty="0" smtClean="0">
                <a:hlinkClick r:id="rId3" tooltip="Classical physics"/>
              </a:rPr>
              <a:t>classically</a:t>
            </a:r>
            <a:r>
              <a:rPr lang="en-US" dirty="0" smtClean="0"/>
              <a:t> defined </a:t>
            </a:r>
            <a:r>
              <a:rPr lang="en-US" dirty="0" smtClean="0">
                <a:hlinkClick r:id="rId4" tooltip="Wave"/>
              </a:rPr>
              <a:t>waves</a:t>
            </a:r>
            <a:r>
              <a:rPr lang="en-US" dirty="0" smtClean="0"/>
              <a:t> and </a:t>
            </a:r>
            <a:r>
              <a:rPr lang="en-US" dirty="0" smtClean="0">
                <a:hlinkClick r:id="rId5" tooltip="Particle"/>
              </a:rPr>
              <a:t>particles</a:t>
            </a:r>
            <a:r>
              <a:rPr lang="en-US" dirty="0" smtClean="0"/>
              <a:t>; moreover, it displays the fundamentally probabilistic nature of </a:t>
            </a:r>
            <a:r>
              <a:rPr lang="en-US" dirty="0" smtClean="0">
                <a:hlinkClick r:id="rId6" tooltip="Quantum mechanics"/>
              </a:rPr>
              <a:t>quantum mechanical</a:t>
            </a:r>
            <a:r>
              <a:rPr lang="en-US" dirty="0" smtClean="0"/>
              <a:t> phenomena. A simpler form of the double-slit experiment was performed originally by </a:t>
            </a:r>
            <a:r>
              <a:rPr lang="en-US" dirty="0" smtClean="0">
                <a:hlinkClick r:id="rId7" tooltip="Thomas Young (scientist)"/>
              </a:rPr>
              <a:t>Thomas Young</a:t>
            </a:r>
            <a:r>
              <a:rPr lang="en-US" dirty="0" smtClean="0"/>
              <a:t> in 1801 (well before quantum mechanics). He believed it demonstrated that the </a:t>
            </a:r>
            <a:r>
              <a:rPr lang="en-US" dirty="0" smtClean="0">
                <a:hlinkClick r:id="rId8" tooltip="Wave theory of light"/>
              </a:rPr>
              <a:t>wave theory of light</a:t>
            </a:r>
            <a:r>
              <a:rPr lang="en-US" dirty="0" smtClean="0"/>
              <a:t> was correct, and his experiment is sometimes referred to as </a:t>
            </a:r>
            <a:r>
              <a:rPr lang="en-US" i="1" dirty="0" smtClean="0">
                <a:hlinkClick r:id="rId9" tooltip="Young's interference experiment"/>
              </a:rPr>
              <a:t>Young's experiment</a:t>
            </a:r>
            <a:r>
              <a:rPr lang="en-US" baseline="30000" dirty="0" smtClean="0">
                <a:hlinkClick r:id="rId10"/>
              </a:rPr>
              <a:t>[1]</a:t>
            </a:r>
            <a:r>
              <a:rPr lang="en-US" dirty="0" smtClean="0"/>
              <a:t> or </a:t>
            </a:r>
            <a:r>
              <a:rPr lang="en-US" i="1" dirty="0" smtClean="0"/>
              <a:t>Young's slits</a:t>
            </a:r>
            <a:r>
              <a:rPr lang="en-US" dirty="0" smtClean="0"/>
              <a:t>. The experiment belongs to a general class of "double path" experiments, in which a wave is split into two separate waves that later combine into a single wave. Changes in the path lengths of both waves result in a phase shift, creating an </a:t>
            </a:r>
            <a:r>
              <a:rPr lang="en-US" dirty="0" smtClean="0">
                <a:hlinkClick r:id="rId11" tooltip="Interference pattern"/>
              </a:rPr>
              <a:t>interference pattern</a:t>
            </a:r>
            <a:r>
              <a:rPr lang="en-US" dirty="0" smtClean="0"/>
              <a:t>. Another version is the </a:t>
            </a:r>
            <a:r>
              <a:rPr lang="en-US" dirty="0" smtClean="0">
                <a:hlinkClick r:id="rId12" tooltip="Mach–Zehnder interferometer"/>
              </a:rPr>
              <a:t>Mach–</a:t>
            </a:r>
            <a:r>
              <a:rPr lang="en-US" dirty="0" err="1" smtClean="0">
                <a:hlinkClick r:id="rId12" tooltip="Mach–Zehnder interferometer"/>
              </a:rPr>
              <a:t>Zehnder</a:t>
            </a:r>
            <a:r>
              <a:rPr lang="en-US" dirty="0" smtClean="0">
                <a:hlinkClick r:id="rId12" tooltip="Mach–Zehnder interferometer"/>
              </a:rPr>
              <a:t> interferometer</a:t>
            </a:r>
            <a:r>
              <a:rPr lang="en-US" dirty="0" smtClean="0"/>
              <a:t>, which splits the beam with a mirror.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212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1028</Words>
  <Application>Microsoft Office PowerPoint</Application>
  <PresentationFormat>On-screen Show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Superposition of waves</vt:lpstr>
      <vt:lpstr>Superposition principle</vt:lpstr>
      <vt:lpstr>PowerPoint Presentation</vt:lpstr>
      <vt:lpstr>Diffraction</vt:lpstr>
      <vt:lpstr>Diffraction (continued)</vt:lpstr>
      <vt:lpstr>PowerPoint Presentation</vt:lpstr>
      <vt:lpstr>Interference</vt:lpstr>
      <vt:lpstr>PowerPoint Presentation</vt:lpstr>
      <vt:lpstr>Double-slit experiment</vt:lpstr>
      <vt:lpstr>PowerPoint Presentation</vt:lpstr>
      <vt:lpstr>Diffraction grating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Superposition of waves</dc:title>
  <dc:creator>LENOVO</dc:creator>
  <cp:lastModifiedBy>LENOVO</cp:lastModifiedBy>
  <cp:revision>11</cp:revision>
  <dcterms:created xsi:type="dcterms:W3CDTF">2017-04-19T20:45:24Z</dcterms:created>
  <dcterms:modified xsi:type="dcterms:W3CDTF">2017-04-19T21:00:54Z</dcterms:modified>
</cp:coreProperties>
</file>