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4" r:id="rId11"/>
    <p:sldId id="266" r:id="rId12"/>
    <p:sldId id="273" r:id="rId13"/>
    <p:sldId id="274" r:id="rId14"/>
    <p:sldId id="267" r:id="rId15"/>
    <p:sldId id="268" r:id="rId16"/>
    <p:sldId id="275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7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7D38-4A46-4FCC-BE05-9594D6409208}" type="datetimeFigureOut">
              <a:rPr lang="en-US" smtClean="0"/>
              <a:pPr/>
              <a:t>4/19/2017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WAVES</a:t>
            </a:r>
            <a:endParaRPr lang="en-GB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Wave energy:</a:t>
            </a:r>
            <a:endParaRPr lang="en-GB" sz="4800" dirty="0"/>
          </a:p>
          <a:p>
            <a:r>
              <a:rPr lang="en-US" sz="4800" dirty="0"/>
              <a:t>Only energy is transmitted by the wave.</a:t>
            </a:r>
            <a:endParaRPr lang="en-GB" sz="4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733800"/>
            <a:ext cx="2971800" cy="1227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Intensity</a:t>
            </a:r>
            <a:endParaRPr lang="en-GB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600200"/>
            <a:ext cx="5791200" cy="125592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Intensity </a:t>
            </a:r>
            <a:r>
              <a:rPr lang="en-US" sz="4800" dirty="0" smtClean="0"/>
              <a:t>     Amplitude</a:t>
            </a:r>
            <a:r>
              <a:rPr lang="en-US" sz="4800" baseline="30000" dirty="0" smtClean="0"/>
              <a:t>2</a:t>
            </a:r>
            <a:endParaRPr lang="en-GB" sz="4800" dirty="0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429000"/>
            <a:ext cx="457200" cy="914400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0508" y="4572000"/>
            <a:ext cx="3235492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4: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dirty="0" smtClean="0"/>
              <a:t>100 W lamp emits electromagnetic radiation in all directions. Assuming a lamp to be a point source, calculate the intensity of the radiation</a:t>
            </a:r>
            <a:r>
              <a:rPr lang="en-US" dirty="0" smtClean="0"/>
              <a:t>: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a. </a:t>
            </a:r>
            <a:r>
              <a:rPr lang="en-US" i="1" dirty="0" smtClean="0"/>
              <a:t>at distance of 1.0 m from the </a:t>
            </a:r>
            <a:r>
              <a:rPr lang="en-US" i="1" dirty="0" smtClean="0"/>
              <a:t>lamp</a:t>
            </a:r>
            <a:endParaRPr lang="en-GB" i="1" dirty="0" smtClean="0"/>
          </a:p>
          <a:p>
            <a:pPr>
              <a:buNone/>
            </a:pPr>
            <a:r>
              <a:rPr lang="en-GB" i="1" dirty="0" smtClean="0"/>
              <a:t>	</a:t>
            </a:r>
            <a:r>
              <a:rPr lang="en-US" i="1" dirty="0" smtClean="0"/>
              <a:t>b. at </a:t>
            </a:r>
            <a:r>
              <a:rPr lang="en-US" i="1" dirty="0" smtClean="0"/>
              <a:t>distance of 2.0 m from the lamp.</a:t>
            </a:r>
            <a:endParaRPr lang="en-GB" i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Waves </a:t>
            </a:r>
            <a:r>
              <a:rPr lang="en-US" dirty="0" smtClean="0"/>
              <a:t>from a source have an amplitude of 5.0 cm and an intensity of 400 Wm</a:t>
            </a:r>
            <a:r>
              <a:rPr lang="en-US" baseline="30000" dirty="0" smtClean="0"/>
              <a:t>-2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</a:t>
            </a:r>
            <a:r>
              <a:rPr lang="en-US" dirty="0" smtClean="0"/>
              <a:t>The amplitude of the waves is increased to </a:t>
            </a:r>
            <a:r>
              <a:rPr lang="en-US" dirty="0" smtClean="0"/>
              <a:t>	10.0 </a:t>
            </a:r>
            <a:r>
              <a:rPr lang="en-US" dirty="0" smtClean="0"/>
              <a:t>cm. What is their intensity now?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smtClean="0"/>
              <a:t>The intensity of the waves is decreased to  </a:t>
            </a:r>
            <a:r>
              <a:rPr lang="en-US" dirty="0" smtClean="0"/>
              <a:t>  	100 </a:t>
            </a:r>
            <a:r>
              <a:rPr lang="en-US" dirty="0" smtClean="0"/>
              <a:t>Wm</a:t>
            </a:r>
            <a:r>
              <a:rPr lang="en-US" baseline="30000" dirty="0" smtClean="0"/>
              <a:t>-2</a:t>
            </a:r>
            <a:r>
              <a:rPr lang="en-US" dirty="0" smtClean="0"/>
              <a:t>. What is their amplitude?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	Wave </a:t>
            </a:r>
            <a:r>
              <a:rPr lang="en-US" sz="6000" dirty="0" smtClean="0"/>
              <a:t>equation:</a:t>
            </a:r>
            <a:endParaRPr lang="en-GB" sz="6000" dirty="0" smtClean="0"/>
          </a:p>
          <a:p>
            <a:pPr>
              <a:buNone/>
            </a:pPr>
            <a:r>
              <a:rPr lang="en-US" sz="6000" dirty="0" smtClean="0"/>
              <a:t>	v </a:t>
            </a:r>
            <a:r>
              <a:rPr lang="en-US" sz="6000" dirty="0" smtClean="0"/>
              <a:t>= </a:t>
            </a:r>
            <a:r>
              <a:rPr lang="en-US" sz="6000" dirty="0" err="1" smtClean="0"/>
              <a:t>fλ</a:t>
            </a:r>
            <a:endParaRPr lang="en-GB" sz="6000" dirty="0" smtClean="0"/>
          </a:p>
          <a:p>
            <a:pPr>
              <a:buNone/>
            </a:pPr>
            <a:endParaRPr lang="en-GB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Doppler </a:t>
            </a:r>
            <a:r>
              <a:rPr lang="en-US" dirty="0" smtClean="0"/>
              <a:t>Effect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4906596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11: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Red </a:t>
            </a:r>
            <a:r>
              <a:rPr lang="en-US" dirty="0" smtClean="0"/>
              <a:t>light of wavelength 700 nm in a vacuum travels into glass, where its speed decreases to 2.0×10</a:t>
            </a:r>
            <a:r>
              <a:rPr lang="en-US" baseline="30000" dirty="0" smtClean="0"/>
              <a:t>8</a:t>
            </a:r>
            <a:r>
              <a:rPr lang="en-US" dirty="0" smtClean="0"/>
              <a:t>ms</a:t>
            </a:r>
            <a:r>
              <a:rPr lang="en-US" baseline="30000" dirty="0" smtClean="0"/>
              <a:t>-1</a:t>
            </a:r>
            <a:r>
              <a:rPr lang="en-US" dirty="0" smtClean="0"/>
              <a:t>. Determine: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</a:t>
            </a:r>
            <a:r>
              <a:rPr lang="en-US" dirty="0" smtClean="0"/>
              <a:t>the frequency of the light in </a:t>
            </a:r>
            <a:r>
              <a:rPr lang="en-US" dirty="0" smtClean="0"/>
              <a:t>vacuum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US" dirty="0" smtClean="0"/>
              <a:t>b. </a:t>
            </a:r>
            <a:r>
              <a:rPr lang="en-US" dirty="0" smtClean="0"/>
              <a:t>its frequency and wavelength in glass.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mpoweruk.com/images/emspectrum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0961" y="1524000"/>
            <a:ext cx="7547239" cy="3234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A wave is </a:t>
            </a:r>
            <a:r>
              <a:rPr lang="en-US" sz="5400" dirty="0"/>
              <a:t>an oscillation accompanied by a transfer of energy that travels through a medium.</a:t>
            </a:r>
            <a:endParaRPr lang="en-GB" sz="5400" dirty="0"/>
          </a:p>
          <a:p>
            <a:endParaRPr lang="en-GB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For </a:t>
            </a:r>
            <a:r>
              <a:rPr lang="en-US" sz="5400" dirty="0"/>
              <a:t>waves there must be source of oscillations and the medium.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4800" y="1295400"/>
            <a:ext cx="85283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 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Period = time it takes for the weave cycle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complete.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frequency = how often the particles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medium vibrate when a wave passes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through the medium.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ω: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	angular frequency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λ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wavelength = the distance over which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wave's shape repeats.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wave front velocity = the velocity at which the first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rise of a pulse above zero moves forward.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	distance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>
                <a:latin typeface="Calibri" pitchFamily="34" charset="0"/>
                <a:cs typeface="Times New Roman" pitchFamily="18" charset="0"/>
              </a:rPr>
              <a:t>y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	displacement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Wave characteristics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When </a:t>
            </a:r>
            <a:r>
              <a:rPr lang="en-US" dirty="0" smtClean="0"/>
              <a:t>a sound wave is displayed at </a:t>
            </a:r>
            <a:r>
              <a:rPr lang="en-US" dirty="0" err="1" smtClean="0"/>
              <a:t>c.r.o</a:t>
            </a:r>
            <a:r>
              <a:rPr lang="en-US" dirty="0" smtClean="0"/>
              <a:t>. (Cathode-Ray Oscilloscope) screen, two complete waves occupy five scale divisions. The calibrated time-base is set on 0.005 s per division. Determine the frequency of the waves.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3: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Using </a:t>
            </a:r>
            <a:r>
              <a:rPr lang="en-US" dirty="0" smtClean="0"/>
              <a:t>the axes of displacement and distance, sketch two waves A and B such that A has twice the wavelength and half the amplitude of B.</a:t>
            </a: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There </a:t>
            </a:r>
            <a:r>
              <a:rPr lang="en-US" sz="2800" dirty="0"/>
              <a:t>are 2 types of waves longitudinal and transverse.</a:t>
            </a:r>
            <a:endParaRPr lang="en-GB" sz="2800" dirty="0"/>
          </a:p>
          <a:p>
            <a:pPr marL="514350" indent="-514350">
              <a:buAutoNum type="arabicPeriod"/>
            </a:pPr>
            <a:r>
              <a:rPr lang="en-US" sz="2800" b="1" u="sng" dirty="0" smtClean="0"/>
              <a:t>In </a:t>
            </a:r>
            <a:r>
              <a:rPr lang="en-US" sz="2800" b="1" u="sng" dirty="0"/>
              <a:t>longitudinal waves</a:t>
            </a:r>
            <a:r>
              <a:rPr lang="en-US" sz="2800" dirty="0"/>
              <a:t>, the particles of the medium vibrate parallel to the direction of the wave </a:t>
            </a:r>
            <a:r>
              <a:rPr lang="en-US" sz="2800" dirty="0" smtClean="0"/>
              <a:t>velocity.</a:t>
            </a:r>
          </a:p>
          <a:p>
            <a:pPr marL="514350" indent="-514350"/>
            <a:endParaRPr lang="en-GB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800" b="1" u="sng" dirty="0" smtClean="0"/>
              <a:t>In transverse waves</a:t>
            </a:r>
            <a:r>
              <a:rPr lang="en-US" sz="2800" dirty="0"/>
              <a:t>, the particles of the medium vibrate perpendicular to the direction of the wave velocity</a:t>
            </a:r>
            <a:r>
              <a:rPr lang="en-US" sz="2800" dirty="0" smtClean="0"/>
              <a:t>.</a:t>
            </a:r>
          </a:p>
          <a:p>
            <a:pPr marL="514350" indent="-514350"/>
            <a:endParaRPr lang="en-GB" sz="2800" dirty="0"/>
          </a:p>
          <a:p>
            <a:r>
              <a:rPr lang="en-US" sz="2800" dirty="0" smtClean="0"/>
              <a:t>	Sound wave is a longitudinal wave. </a:t>
            </a:r>
          </a:p>
          <a:p>
            <a:r>
              <a:rPr lang="en-US" sz="2800" dirty="0" smtClean="0"/>
              <a:t>	Electromagnetic </a:t>
            </a:r>
            <a:r>
              <a:rPr lang="en-US" sz="2800" dirty="0"/>
              <a:t>wave is a transverse wave.</a:t>
            </a:r>
            <a:endParaRPr lang="en-GB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Longitudinal and transverse waves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</a:t>
            </a:r>
            <a:r>
              <a:rPr lang="en-US" sz="3600" b="1" dirty="0" smtClean="0"/>
              <a:t> </a:t>
            </a:r>
            <a:r>
              <a:rPr lang="en-US" sz="3600" dirty="0"/>
              <a:t>is the position of a point in time </a:t>
            </a:r>
            <a:endParaRPr lang="en-US" sz="3600" dirty="0" smtClean="0"/>
          </a:p>
          <a:p>
            <a:r>
              <a:rPr lang="en-US" sz="3600" dirty="0" smtClean="0"/>
              <a:t>(</a:t>
            </a:r>
            <a:r>
              <a:rPr lang="en-US" sz="3600" dirty="0"/>
              <a:t>an instant) on a waveform </a:t>
            </a:r>
            <a:r>
              <a:rPr lang="en-US" sz="3600" dirty="0" smtClean="0"/>
              <a:t>cycle.</a:t>
            </a:r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 </a:t>
            </a:r>
            <a:r>
              <a:rPr lang="en-US" sz="3600" b="1" u="sng" dirty="0"/>
              <a:t>difference</a:t>
            </a:r>
            <a:r>
              <a:rPr lang="en-US" sz="3600" u="sng" dirty="0"/>
              <a:t> </a:t>
            </a:r>
            <a:r>
              <a:rPr lang="en-US" sz="3600" dirty="0"/>
              <a:t>is the difference, expressed in degrees or time, between two waves having the same frequency and referenced to the same point in time.</a:t>
            </a:r>
            <a:endParaRPr lang="en-GB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Phase and phase difference</a:t>
            </a:r>
            <a:endParaRPr lang="en-GB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685800" y="609600"/>
            <a:ext cx="7924800" cy="533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135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WAVES</vt:lpstr>
      <vt:lpstr>Slide 2</vt:lpstr>
      <vt:lpstr>Slide 3</vt:lpstr>
      <vt:lpstr> Wave characteristics </vt:lpstr>
      <vt:lpstr>Problem 2:</vt:lpstr>
      <vt:lpstr>Problem 3:</vt:lpstr>
      <vt:lpstr> Longitudinal and transverse waves </vt:lpstr>
      <vt:lpstr>Phase and phase difference</vt:lpstr>
      <vt:lpstr>Slide 9</vt:lpstr>
      <vt:lpstr>Slide 10</vt:lpstr>
      <vt:lpstr>Intensity</vt:lpstr>
      <vt:lpstr>Problem 4:</vt:lpstr>
      <vt:lpstr>Problem 5:</vt:lpstr>
      <vt:lpstr>Slide 14</vt:lpstr>
      <vt:lpstr>Doppler Effect</vt:lpstr>
      <vt:lpstr>Problem 11: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Surfaid</dc:creator>
  <cp:lastModifiedBy>Surfaid</cp:lastModifiedBy>
  <cp:revision>19</cp:revision>
  <dcterms:created xsi:type="dcterms:W3CDTF">2017-04-19T08:29:30Z</dcterms:created>
  <dcterms:modified xsi:type="dcterms:W3CDTF">2017-04-19T09:12:27Z</dcterms:modified>
</cp:coreProperties>
</file>