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90" r:id="rId7"/>
    <p:sldId id="287" r:id="rId8"/>
    <p:sldId id="288" r:id="rId9"/>
    <p:sldId id="294" r:id="rId10"/>
    <p:sldId id="286" r:id="rId11"/>
    <p:sldId id="291" r:id="rId12"/>
    <p:sldId id="270" r:id="rId13"/>
    <p:sldId id="271" r:id="rId14"/>
    <p:sldId id="260" r:id="rId15"/>
    <p:sldId id="285" r:id="rId16"/>
    <p:sldId id="261" r:id="rId17"/>
    <p:sldId id="262" r:id="rId18"/>
    <p:sldId id="264" r:id="rId19"/>
    <p:sldId id="266" r:id="rId20"/>
    <p:sldId id="273" r:id="rId21"/>
    <p:sldId id="274" r:id="rId22"/>
    <p:sldId id="268" r:id="rId23"/>
    <p:sldId id="289" r:id="rId24"/>
    <p:sldId id="292" r:id="rId25"/>
    <p:sldId id="293" r:id="rId26"/>
    <p:sldId id="275" r:id="rId27"/>
    <p:sldId id="269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7D38-4A46-4FCC-BE05-9594D6409208}" type="datetimeFigureOut">
              <a:rPr lang="en-US" smtClean="0"/>
              <a:pPr/>
              <a:t>4/20/2017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8BB3-D7AF-46B2-ADA7-41B36FB55D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WAVES</a:t>
            </a:r>
            <a:endParaRPr lang="en-GB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Wave </a:t>
            </a:r>
            <a:r>
              <a:rPr lang="en-US" dirty="0" smtClean="0"/>
              <a:t>solution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</p:nvPr>
        </p:nvGraphicFramePr>
        <p:xfrm>
          <a:off x="1674813" y="2825750"/>
          <a:ext cx="5792787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3" imgW="1206360" imgH="431640" progId="Equation.3">
                  <p:embed/>
                </p:oleObj>
              </mc:Choice>
              <mc:Fallback>
                <p:oleObj name="Equation" r:id="rId3" imgW="1206360" imgH="431640" progId="Equation.3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2825750"/>
                        <a:ext cx="5792787" cy="207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477000"/>
          </a:xfrm>
        </p:spPr>
      </p:pic>
    </p:spTree>
    <p:extLst>
      <p:ext uri="{BB962C8B-B14F-4D97-AF65-F5344CB8AC3E}">
        <p14:creationId xmlns:p14="http://schemas.microsoft.com/office/powerpoint/2010/main" val="196243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2. When a sound wave is displayed at </a:t>
            </a:r>
            <a:r>
              <a:rPr lang="en-US" dirty="0" err="1" smtClean="0"/>
              <a:t>c.r.o</a:t>
            </a:r>
            <a:r>
              <a:rPr lang="en-US" dirty="0" smtClean="0"/>
              <a:t>. (Cathode-Ray Oscilloscope) screen, two complete waves occupy five scale divisions. The calibrated time-base is set on 0.005 s per division. Determine the frequency of the waves.</a:t>
            </a: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3. Using the axes of displacement and distance, sketch two waves A and B such that A has twice the wavelength and half the amplitude of B.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are 2 types of waves longitudinal and transverse.</a:t>
            </a:r>
            <a:endParaRPr lang="en-GB" sz="2800" dirty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In </a:t>
            </a:r>
            <a:r>
              <a:rPr lang="en-US" sz="2800" b="1" u="sng" dirty="0"/>
              <a:t>longitudinal waves</a:t>
            </a:r>
            <a:r>
              <a:rPr lang="en-US" sz="2800" dirty="0"/>
              <a:t>, the particles of the medium vibrate parallel to the direction of the wave </a:t>
            </a:r>
            <a:r>
              <a:rPr lang="en-US" sz="2800" dirty="0" smtClean="0"/>
              <a:t>velocity.</a:t>
            </a:r>
          </a:p>
          <a:p>
            <a:pPr marL="514350" indent="-514350"/>
            <a:endParaRPr lang="en-GB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u="sng" dirty="0" smtClean="0"/>
              <a:t>In transverse waves</a:t>
            </a:r>
            <a:r>
              <a:rPr lang="en-US" sz="2800" dirty="0"/>
              <a:t>, the particles of the medium vibrate perpendicular to the direction of the wave velocity</a:t>
            </a:r>
            <a:r>
              <a:rPr lang="en-US" sz="2800" dirty="0" smtClean="0"/>
              <a:t>.</a:t>
            </a:r>
          </a:p>
          <a:p>
            <a:pPr marL="514350" indent="-514350"/>
            <a:endParaRPr lang="en-GB" sz="2800" dirty="0"/>
          </a:p>
          <a:p>
            <a:r>
              <a:rPr lang="en-US" sz="2800" dirty="0" smtClean="0"/>
              <a:t>	Sound wave is a longitudinal wave. </a:t>
            </a:r>
          </a:p>
          <a:p>
            <a:r>
              <a:rPr lang="en-US" sz="2800" dirty="0" smtClean="0"/>
              <a:t>	Electromagnetic </a:t>
            </a:r>
            <a:r>
              <a:rPr lang="en-US" sz="2800" dirty="0"/>
              <a:t>wave is a transverse wave.</a:t>
            </a:r>
            <a:endParaRPr lang="en-GB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Longitudinal and transverse waves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speak, my sound waves reach your ears. These are longitudinal waves.</a:t>
            </a:r>
            <a:endParaRPr lang="en-GB" dirty="0" smtClean="0"/>
          </a:p>
          <a:p>
            <a:r>
              <a:rPr lang="en-US" dirty="0" smtClean="0"/>
              <a:t>You see the waves in the water. These are transversal waves.</a:t>
            </a:r>
            <a:endParaRPr lang="en-GB" dirty="0" smtClean="0"/>
          </a:p>
          <a:p>
            <a:r>
              <a:rPr lang="en-US" dirty="0" smtClean="0"/>
              <a:t>Mathematically, mechanical and electromagnetic waves are the same.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</a:t>
            </a:r>
            <a:r>
              <a:rPr lang="en-US" sz="3600" b="1" dirty="0" smtClean="0"/>
              <a:t> </a:t>
            </a:r>
            <a:r>
              <a:rPr lang="en-US" sz="3600" dirty="0"/>
              <a:t>is the position of a point in time </a:t>
            </a: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/>
              <a:t>an instant) on a waveform </a:t>
            </a:r>
            <a:r>
              <a:rPr lang="en-US" sz="3600" dirty="0" smtClean="0"/>
              <a:t>cycle.</a:t>
            </a:r>
          </a:p>
          <a:p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/>
              <a:t> </a:t>
            </a:r>
            <a:r>
              <a:rPr lang="en-US" sz="3600" b="1" u="sng" dirty="0" smtClean="0"/>
              <a:t>Phase </a:t>
            </a:r>
            <a:r>
              <a:rPr lang="en-US" sz="3600" b="1" u="sng" dirty="0"/>
              <a:t>difference</a:t>
            </a:r>
            <a:r>
              <a:rPr lang="en-US" sz="3600" u="sng" dirty="0"/>
              <a:t> </a:t>
            </a:r>
            <a:r>
              <a:rPr lang="en-US" sz="3600" dirty="0"/>
              <a:t>is the difference, expressed in degrees or time, between two waves having the same frequency and referenced to the same point in time.</a:t>
            </a:r>
            <a:endParaRPr lang="en-GB" sz="3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Phase and phase difference</a:t>
            </a:r>
            <a:endParaRPr lang="en-GB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9248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Wave energy:</a:t>
            </a:r>
            <a:endParaRPr lang="en-GB" sz="4800" dirty="0"/>
          </a:p>
          <a:p>
            <a:r>
              <a:rPr lang="en-US" sz="4800" dirty="0"/>
              <a:t>Only energy is transmitted by the wave.</a:t>
            </a:r>
            <a:endParaRPr lang="en-GB" sz="4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733800"/>
            <a:ext cx="2971800" cy="1227483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876800"/>
            <a:ext cx="484094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4953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volume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533400" y="5181600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ρ</a:t>
            </a:r>
            <a:endParaRPr lang="en-GB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54102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 density</a:t>
            </a:r>
            <a:endParaRPr lang="en-GB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endParaRPr lang="en-GB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600200"/>
            <a:ext cx="5791200" cy="12559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33528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Intensity </a:t>
            </a:r>
            <a:r>
              <a:rPr lang="en-US" sz="4800" dirty="0" smtClean="0"/>
              <a:t>     Amplitude</a:t>
            </a:r>
            <a:r>
              <a:rPr lang="en-US" sz="4800" baseline="30000" dirty="0" smtClean="0"/>
              <a:t>2</a:t>
            </a:r>
            <a:endParaRPr lang="en-GB" sz="4800" dirty="0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3429000"/>
            <a:ext cx="457200" cy="914400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0508" y="4572000"/>
            <a:ext cx="3235492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	Physically, everything is a wave. That is why waves are very important.</a:t>
            </a:r>
            <a:endParaRPr lang="en-GB" sz="4400" dirty="0" smtClean="0"/>
          </a:p>
          <a:p>
            <a:endParaRPr lang="en-GB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4. A 100 W lamp emits electromagnetic radiation in all directions. Assuming a lamp to be a point source, calculate the intensity of the radiation: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a. at distance of 1.0 m from the lamp</a:t>
            </a:r>
            <a:endParaRPr lang="en-GB" i="1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US" i="1" dirty="0" smtClean="0"/>
              <a:t>b. at distance of 2.0 m from the lamp.</a:t>
            </a:r>
            <a:endParaRPr lang="en-GB" i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5. Waves from a source have an amplitude of 5.0 cm and an intensity of 400 Wm</a:t>
            </a:r>
            <a:r>
              <a:rPr lang="en-US" baseline="30000" dirty="0" smtClean="0"/>
              <a:t>-2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amplitude of the waves is increased to 	10.0 cm. What is their intensity now?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intensity of the waves is decreased to    	100 Wm</a:t>
            </a:r>
            <a:r>
              <a:rPr lang="en-US" baseline="30000" dirty="0" smtClean="0"/>
              <a:t>-2</a:t>
            </a:r>
            <a:r>
              <a:rPr lang="en-US" dirty="0" smtClean="0"/>
              <a:t>. What is their amplitude?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Doppler Effect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4906596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/>
              <a:t>f</a:t>
            </a:r>
            <a:r>
              <a:rPr lang="en-US" sz="6600" baseline="-25000" dirty="0" err="1"/>
              <a:t>o</a:t>
            </a:r>
            <a:r>
              <a:rPr lang="en-US" sz="6600" dirty="0"/>
              <a:t> is f observed</a:t>
            </a:r>
            <a:r>
              <a:rPr lang="en-US" sz="6600" dirty="0" smtClean="0"/>
              <a:t>.</a:t>
            </a:r>
          </a:p>
          <a:p>
            <a:pPr marL="0" indent="0">
              <a:buNone/>
            </a:pPr>
            <a:r>
              <a:rPr lang="en-US" sz="6600" dirty="0" err="1"/>
              <a:t>f</a:t>
            </a:r>
            <a:r>
              <a:rPr lang="en-US" sz="6600" baseline="-25000" dirty="0" err="1"/>
              <a:t>s</a:t>
            </a:r>
            <a:r>
              <a:rPr lang="en-US" sz="6600" dirty="0"/>
              <a:t> is f of the source.</a:t>
            </a:r>
          </a:p>
          <a:p>
            <a:pPr marL="0" indent="0">
              <a:buNone/>
            </a:pPr>
            <a:r>
              <a:rPr lang="en-US" sz="6600" dirty="0" err="1"/>
              <a:t>v</a:t>
            </a:r>
            <a:r>
              <a:rPr lang="en-US" sz="6600" baseline="-25000" dirty="0" err="1"/>
              <a:t>s</a:t>
            </a:r>
            <a:r>
              <a:rPr lang="en-US" sz="6600" dirty="0"/>
              <a:t> is v of the source.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05655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Refraction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Refraction keeps the frequency of the wave the same.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278058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839200" cy="6248400"/>
          </a:xfrm>
        </p:spPr>
      </p:pic>
    </p:spTree>
    <p:extLst>
      <p:ext uri="{BB962C8B-B14F-4D97-AF65-F5344CB8AC3E}">
        <p14:creationId xmlns:p14="http://schemas.microsoft.com/office/powerpoint/2010/main" val="1481090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	11. Red light of wavelength 700 nm in a vacuum travels into glass, where its speed decreases to 2.0×10</a:t>
            </a:r>
            <a:r>
              <a:rPr lang="en-US" baseline="30000" dirty="0" smtClean="0"/>
              <a:t>8</a:t>
            </a:r>
            <a:r>
              <a:rPr lang="en-US" dirty="0" smtClean="0"/>
              <a:t>ms</a:t>
            </a:r>
            <a:r>
              <a:rPr lang="en-US" baseline="30000" dirty="0" smtClean="0"/>
              <a:t>-1</a:t>
            </a:r>
            <a:r>
              <a:rPr lang="en-US" dirty="0" smtClean="0"/>
              <a:t>. Determine: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 the frequency of the light in vacuum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US" dirty="0" smtClean="0"/>
              <a:t>b. its frequency and wavelength in glass.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poweruk.com/images/emspectrum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"/>
            <a:ext cx="896963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21. A transverse wave is transporting energy from east to west. The particles of the medium will move_____.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east to west only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both eastward and westward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north to south only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both northward and southward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22. A wave is transporting energy from left to right. The particles of the medium are moving back and forth in a leftward and rightward direction. This type of wave is known as a ____.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mechanical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electromagnetic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transverse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longitudinal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A wave is </a:t>
            </a:r>
            <a:r>
              <a:rPr lang="en-US" sz="5400" dirty="0"/>
              <a:t>an oscillation accompanied by a transfer of energy that travels through a medium.</a:t>
            </a:r>
            <a:endParaRPr lang="en-GB" sz="5400" dirty="0"/>
          </a:p>
          <a:p>
            <a:endParaRPr lang="en-GB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23. Describe how the fans in a stadium must move in order to produce a longitudinal stadium wave.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24. A sound wave is a mechanical wave, not an electromagnetic wave. This means that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particles of the medium move perpendicular to the   </a:t>
            </a:r>
          </a:p>
          <a:p>
            <a:pPr>
              <a:buNone/>
            </a:pPr>
            <a:r>
              <a:rPr lang="en-US" dirty="0" smtClean="0"/>
              <a:t>	    direction of energy transport.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a sound wave transports its energy through a </a:t>
            </a:r>
          </a:p>
          <a:p>
            <a:pPr>
              <a:buNone/>
            </a:pPr>
            <a:r>
              <a:rPr lang="en-US" dirty="0" smtClean="0"/>
              <a:t>        vacuum.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particles of the medium regularly and repeatedly </a:t>
            </a:r>
          </a:p>
          <a:p>
            <a:pPr>
              <a:buNone/>
            </a:pPr>
            <a:r>
              <a:rPr lang="en-US" dirty="0" smtClean="0"/>
              <a:t>        oscillate about their rest position.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a medium is required in order for sound waves to </a:t>
            </a:r>
          </a:p>
          <a:p>
            <a:pPr>
              <a:buNone/>
            </a:pPr>
            <a:r>
              <a:rPr lang="en-US" dirty="0" smtClean="0"/>
              <a:t>         transport energy.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25. A science fiction film depicts inhabitants of one spaceship (in outer space) hearing the sound of a nearby spaceship as it zooms past at high speeds. Critique the physics of this film.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26. If you strike a horizontal rod vertically from above, what can be said about the waves created in the rod?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 particles vibrate horizontally along the </a:t>
            </a:r>
          </a:p>
          <a:p>
            <a:pPr>
              <a:buNone/>
            </a:pPr>
            <a:r>
              <a:rPr lang="en-US" dirty="0" smtClean="0"/>
              <a:t>        direction of the rod.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 particles vibrate vertically, perpendicular to the </a:t>
            </a:r>
          </a:p>
          <a:p>
            <a:pPr>
              <a:buNone/>
            </a:pPr>
            <a:r>
              <a:rPr lang="en-US" dirty="0" smtClean="0"/>
              <a:t>	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 particles vibrate in circles, perpendicular to the </a:t>
            </a:r>
          </a:p>
          <a:p>
            <a:pPr>
              <a:buNone/>
            </a:pPr>
            <a:r>
              <a:rPr lang="en-US" dirty="0" smtClean="0"/>
              <a:t>        direction of the rod.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 particles travel along the rod from the point of </a:t>
            </a:r>
          </a:p>
          <a:p>
            <a:pPr>
              <a:buNone/>
            </a:pPr>
            <a:r>
              <a:rPr lang="en-US" dirty="0" smtClean="0"/>
              <a:t>	    impact to its end.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27. Which of the following is not a </a:t>
            </a:r>
          </a:p>
          <a:p>
            <a:pPr>
              <a:buNone/>
            </a:pPr>
            <a:r>
              <a:rPr lang="en-US" dirty="0" smtClean="0"/>
              <a:t>	       characteristic of mechanical waves?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a. They consist of disturbances or oscillations of a </a:t>
            </a:r>
          </a:p>
          <a:p>
            <a:pPr>
              <a:buNone/>
            </a:pPr>
            <a:r>
              <a:rPr lang="en-US" dirty="0" smtClean="0"/>
              <a:t>	     medium. 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b. They transport energy.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c. They travel in a direction that is at right angles </a:t>
            </a:r>
          </a:p>
          <a:p>
            <a:pPr>
              <a:buNone/>
            </a:pPr>
            <a:r>
              <a:rPr lang="en-US" dirty="0" smtClean="0"/>
              <a:t>        to the direction of the particles of the medium.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	d. They are created by a vibrating source.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28. The sonar device on a fishing boat uses underwater sound to locate fish. Would you expect sonar to be a longitudinal or a transverse wave?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	For </a:t>
            </a:r>
            <a:r>
              <a:rPr lang="en-US" sz="5400" dirty="0"/>
              <a:t>waves there must be source of oscillations and the medium.</a:t>
            </a:r>
            <a:endParaRPr lang="en-GB" sz="5400" dirty="0"/>
          </a:p>
          <a:p>
            <a:pPr>
              <a:buNone/>
            </a:pPr>
            <a:endParaRPr lang="en-GB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5283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 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Period = time it takes for the weave cycle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complete.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frequency = how often the particles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medium vibrate when a wave passes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the medium.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ω 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angular frequency.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λ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wavelength = the distance over which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wave's shape repeats.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 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wave front velocity = the velocity at which the first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rise of a pulse above zero moves forward.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 :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	distance.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y :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	displacement.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Wave characteristics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Wave </a:t>
            </a: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characteristics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700" dirty="0" smtClean="0"/>
              <a:t>A is the Amplitude.</a:t>
            </a:r>
          </a:p>
          <a:p>
            <a:pPr marL="0" indent="0">
              <a:buNone/>
            </a:pPr>
            <a:r>
              <a:rPr lang="en-US" sz="7700" dirty="0" smtClean="0"/>
              <a:t>t is time.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47291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900" i="1"/>
                        <m:t>𝑓</m:t>
                      </m:r>
                      <m:r>
                        <a:rPr lang="en-US" sz="9900" i="1"/>
                        <m:t>= </m:t>
                      </m:r>
                      <m:f>
                        <m:fPr>
                          <m:ctrlPr>
                            <a:rPr lang="en-US" sz="9900" i="1"/>
                          </m:ctrlPr>
                        </m:fPr>
                        <m:num>
                          <m:r>
                            <a:rPr lang="en-US" sz="9900" i="1"/>
                            <m:t>1</m:t>
                          </m:r>
                        </m:num>
                        <m:den>
                          <m:r>
                            <a:rPr lang="en-US" sz="9900" i="1"/>
                            <m:t>𝑇</m:t>
                          </m:r>
                        </m:den>
                      </m:f>
                    </m:oMath>
                  </m:oMathPara>
                </a14:m>
                <a:endParaRPr lang="en-US" sz="99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11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100" i="1"/>
                        <m:t>𝜔</m:t>
                      </m:r>
                      <m:r>
                        <a:rPr lang="en-US" sz="11100" i="1"/>
                        <m:t>=2</m:t>
                      </m:r>
                      <m:r>
                        <a:rPr lang="en-US" sz="11100" i="1"/>
                        <m:t>𝜋</m:t>
                      </m:r>
                      <m:r>
                        <a:rPr lang="en-US" sz="11100" i="1"/>
                        <m:t>𝑓</m:t>
                      </m:r>
                    </m:oMath>
                  </m:oMathPara>
                </a14:m>
                <a:endParaRPr lang="en-US" sz="111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881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Wave equation:</a:t>
            </a:r>
            <a:endParaRPr lang="en-GB" sz="6000" dirty="0" smtClean="0"/>
          </a:p>
          <a:p>
            <a:pPr>
              <a:buNone/>
            </a:pPr>
            <a:r>
              <a:rPr lang="en-US" sz="6000" dirty="0" smtClean="0"/>
              <a:t>	v = </a:t>
            </a:r>
            <a:r>
              <a:rPr lang="en-US" sz="6000" dirty="0" err="1" smtClean="0"/>
              <a:t>λf</a:t>
            </a:r>
            <a:endParaRPr lang="en-GB" sz="6000" dirty="0" smtClean="0"/>
          </a:p>
          <a:p>
            <a:pPr>
              <a:buNone/>
            </a:pP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44478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250</Words>
  <Application>Microsoft Office PowerPoint</Application>
  <PresentationFormat>On-screen Show (4:3)</PresentationFormat>
  <Paragraphs>124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WAVES</vt:lpstr>
      <vt:lpstr>INTRODUCTION</vt:lpstr>
      <vt:lpstr>PowerPoint Presentation</vt:lpstr>
      <vt:lpstr>PowerPoint Presentation</vt:lpstr>
      <vt:lpstr> Wave characteristics </vt:lpstr>
      <vt:lpstr>Wave characteristics (continued)</vt:lpstr>
      <vt:lpstr>PowerPoint Presentation</vt:lpstr>
      <vt:lpstr>PowerPoint Presentation</vt:lpstr>
      <vt:lpstr>PowerPoint Presentation</vt:lpstr>
      <vt:lpstr> Wave solution</vt:lpstr>
      <vt:lpstr>PowerPoint Presentation</vt:lpstr>
      <vt:lpstr>Problem 2:</vt:lpstr>
      <vt:lpstr>Problem 3:</vt:lpstr>
      <vt:lpstr> Longitudinal and transverse waves </vt:lpstr>
      <vt:lpstr>WAVES APPLICATIONS</vt:lpstr>
      <vt:lpstr>Phase and phase difference</vt:lpstr>
      <vt:lpstr>PowerPoint Presentation</vt:lpstr>
      <vt:lpstr>PowerPoint Presentation</vt:lpstr>
      <vt:lpstr>Intensity</vt:lpstr>
      <vt:lpstr>Problem 4</vt:lpstr>
      <vt:lpstr>Problem 5</vt:lpstr>
      <vt:lpstr>Doppler Effect</vt:lpstr>
      <vt:lpstr>PowerPoint Presentation</vt:lpstr>
      <vt:lpstr>Refraction</vt:lpstr>
      <vt:lpstr>PowerPoint Presentation</vt:lpstr>
      <vt:lpstr>Problem 11</vt:lpstr>
      <vt:lpstr>PowerPoint Presentation</vt:lpstr>
      <vt:lpstr>Problem 21</vt:lpstr>
      <vt:lpstr>Problem 22</vt:lpstr>
      <vt:lpstr>Problem 23</vt:lpstr>
      <vt:lpstr>Problem 24</vt:lpstr>
      <vt:lpstr>Problem 25</vt:lpstr>
      <vt:lpstr>Problem 26</vt:lpstr>
      <vt:lpstr>Problem 27</vt:lpstr>
      <vt:lpstr>Problem 28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Surfaid</dc:creator>
  <cp:lastModifiedBy>LENOVO</cp:lastModifiedBy>
  <cp:revision>58</cp:revision>
  <dcterms:created xsi:type="dcterms:W3CDTF">2017-04-19T08:29:30Z</dcterms:created>
  <dcterms:modified xsi:type="dcterms:W3CDTF">2017-04-19T17:33:21Z</dcterms:modified>
</cp:coreProperties>
</file>